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61" r:id="rId3"/>
    <p:sldId id="264" r:id="rId4"/>
    <p:sldId id="271" r:id="rId5"/>
    <p:sldId id="273" r:id="rId6"/>
    <p:sldId id="270" r:id="rId7"/>
    <p:sldId id="272" r:id="rId8"/>
    <p:sldId id="26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6" d="100"/>
          <a:sy n="86" d="100"/>
        </p:scale>
        <p:origin x="562"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7AA3CF-774C-422C-9AAF-E5DAFE462AFD}" type="datetimeFigureOut">
              <a:rPr lang="en-US" smtClean="0"/>
              <a:t>1/23/2023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4DC3DD-EB61-49C8-94E2-1A6398785507}" type="slidenum">
              <a:rPr lang="en-US" smtClean="0"/>
              <a:t>‹#›</a:t>
            </a:fld>
            <a:endParaRPr lang="en-US"/>
          </a:p>
        </p:txBody>
      </p:sp>
    </p:spTree>
    <p:extLst>
      <p:ext uri="{BB962C8B-B14F-4D97-AF65-F5344CB8AC3E}">
        <p14:creationId xmlns:p14="http://schemas.microsoft.com/office/powerpoint/2010/main" val="3888238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5"/>
          </p:nvPr>
        </p:nvSpPr>
        <p:spPr/>
        <p:txBody>
          <a:bodyPr/>
          <a:lstStyle/>
          <a:p>
            <a:fld id="{DD95B543-0236-4AEE-9F15-C7CF1150485F}" type="slidenum">
              <a:rPr lang="cs-CZ" smtClean="0"/>
              <a:t>1</a:t>
            </a:fld>
            <a:endParaRPr lang="cs-CZ"/>
          </a:p>
        </p:txBody>
      </p:sp>
    </p:spTree>
    <p:extLst>
      <p:ext uri="{BB962C8B-B14F-4D97-AF65-F5344CB8AC3E}">
        <p14:creationId xmlns:p14="http://schemas.microsoft.com/office/powerpoint/2010/main" val="440733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5"/>
          </p:nvPr>
        </p:nvSpPr>
        <p:spPr/>
        <p:txBody>
          <a:bodyPr/>
          <a:lstStyle/>
          <a:p>
            <a:fld id="{DD95B543-0236-4AEE-9F15-C7CF1150485F}" type="slidenum">
              <a:rPr lang="cs-CZ" smtClean="0"/>
              <a:t>2</a:t>
            </a:fld>
            <a:endParaRPr lang="cs-CZ"/>
          </a:p>
        </p:txBody>
      </p:sp>
    </p:spTree>
    <p:extLst>
      <p:ext uri="{BB962C8B-B14F-4D97-AF65-F5344CB8AC3E}">
        <p14:creationId xmlns:p14="http://schemas.microsoft.com/office/powerpoint/2010/main" val="22514087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5"/>
          </p:nvPr>
        </p:nvSpPr>
        <p:spPr/>
        <p:txBody>
          <a:bodyPr/>
          <a:lstStyle/>
          <a:p>
            <a:fld id="{DD95B543-0236-4AEE-9F15-C7CF1150485F}" type="slidenum">
              <a:rPr lang="cs-CZ" smtClean="0"/>
              <a:t>8</a:t>
            </a:fld>
            <a:endParaRPr lang="cs-CZ"/>
          </a:p>
        </p:txBody>
      </p:sp>
    </p:spTree>
    <p:extLst>
      <p:ext uri="{BB962C8B-B14F-4D97-AF65-F5344CB8AC3E}">
        <p14:creationId xmlns:p14="http://schemas.microsoft.com/office/powerpoint/2010/main" val="432794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D5385-0A90-410C-822F-88E3CDB98FF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424C084-9124-4345-8046-75FB2385B9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2D3E93B-6B17-4C33-983F-F6B9D064336C}"/>
              </a:ext>
            </a:extLst>
          </p:cNvPr>
          <p:cNvSpPr>
            <a:spLocks noGrp="1"/>
          </p:cNvSpPr>
          <p:nvPr>
            <p:ph type="dt" sz="half" idx="10"/>
          </p:nvPr>
        </p:nvSpPr>
        <p:spPr/>
        <p:txBody>
          <a:bodyPr/>
          <a:lstStyle/>
          <a:p>
            <a:fld id="{E9F3E5E8-A572-4A49-9BEB-E24A684F23E5}" type="datetimeFigureOut">
              <a:rPr lang="en-US" smtClean="0"/>
              <a:t>1/23/2023</a:t>
            </a:fld>
            <a:endParaRPr lang="en-US"/>
          </a:p>
        </p:txBody>
      </p:sp>
      <p:sp>
        <p:nvSpPr>
          <p:cNvPr id="5" name="Footer Placeholder 4">
            <a:extLst>
              <a:ext uri="{FF2B5EF4-FFF2-40B4-BE49-F238E27FC236}">
                <a16:creationId xmlns:a16="http://schemas.microsoft.com/office/drawing/2014/main" id="{7AFF29CE-98BC-44DF-970F-6A49760CB0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AD8862-C8F9-439A-873C-CE6BD429CD84}"/>
              </a:ext>
            </a:extLst>
          </p:cNvPr>
          <p:cNvSpPr>
            <a:spLocks noGrp="1"/>
          </p:cNvSpPr>
          <p:nvPr>
            <p:ph type="sldNum" sz="quarter" idx="12"/>
          </p:nvPr>
        </p:nvSpPr>
        <p:spPr/>
        <p:txBody>
          <a:bodyPr/>
          <a:lstStyle/>
          <a:p>
            <a:fld id="{2498EBC3-1618-40B7-8D77-EC8E143644CA}" type="slidenum">
              <a:rPr lang="en-US" smtClean="0"/>
              <a:t>‹#›</a:t>
            </a:fld>
            <a:endParaRPr lang="en-US"/>
          </a:p>
        </p:txBody>
      </p:sp>
    </p:spTree>
    <p:extLst>
      <p:ext uri="{BB962C8B-B14F-4D97-AF65-F5344CB8AC3E}">
        <p14:creationId xmlns:p14="http://schemas.microsoft.com/office/powerpoint/2010/main" val="3003755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321F5-4A10-4DF9-ABEA-77B6F2B4EA6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D1ABACC-9A17-4732-9222-20CEF178D74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EEFE4C-476B-4B39-AC45-319CA8127904}"/>
              </a:ext>
            </a:extLst>
          </p:cNvPr>
          <p:cNvSpPr>
            <a:spLocks noGrp="1"/>
          </p:cNvSpPr>
          <p:nvPr>
            <p:ph type="dt" sz="half" idx="10"/>
          </p:nvPr>
        </p:nvSpPr>
        <p:spPr/>
        <p:txBody>
          <a:bodyPr/>
          <a:lstStyle/>
          <a:p>
            <a:fld id="{E9F3E5E8-A572-4A49-9BEB-E24A684F23E5}" type="datetimeFigureOut">
              <a:rPr lang="en-US" smtClean="0"/>
              <a:t>1/23/2023</a:t>
            </a:fld>
            <a:endParaRPr lang="en-US"/>
          </a:p>
        </p:txBody>
      </p:sp>
      <p:sp>
        <p:nvSpPr>
          <p:cNvPr id="5" name="Footer Placeholder 4">
            <a:extLst>
              <a:ext uri="{FF2B5EF4-FFF2-40B4-BE49-F238E27FC236}">
                <a16:creationId xmlns:a16="http://schemas.microsoft.com/office/drawing/2014/main" id="{82A7756F-1DC9-48C7-8005-9A5069DA8D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EC33CD-4C0E-44B9-A8B1-099C2DB3CD28}"/>
              </a:ext>
            </a:extLst>
          </p:cNvPr>
          <p:cNvSpPr>
            <a:spLocks noGrp="1"/>
          </p:cNvSpPr>
          <p:nvPr>
            <p:ph type="sldNum" sz="quarter" idx="12"/>
          </p:nvPr>
        </p:nvSpPr>
        <p:spPr/>
        <p:txBody>
          <a:bodyPr/>
          <a:lstStyle/>
          <a:p>
            <a:fld id="{2498EBC3-1618-40B7-8D77-EC8E143644CA}" type="slidenum">
              <a:rPr lang="en-US" smtClean="0"/>
              <a:t>‹#›</a:t>
            </a:fld>
            <a:endParaRPr lang="en-US"/>
          </a:p>
        </p:txBody>
      </p:sp>
    </p:spTree>
    <p:extLst>
      <p:ext uri="{BB962C8B-B14F-4D97-AF65-F5344CB8AC3E}">
        <p14:creationId xmlns:p14="http://schemas.microsoft.com/office/powerpoint/2010/main" val="1126448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E0DB57-7E20-4312-98EE-A03844457D3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F8BBE80-7685-4D03-843F-C0D129F5BE9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21E50F-AF98-4424-AEC4-5C13F8773FD8}"/>
              </a:ext>
            </a:extLst>
          </p:cNvPr>
          <p:cNvSpPr>
            <a:spLocks noGrp="1"/>
          </p:cNvSpPr>
          <p:nvPr>
            <p:ph type="dt" sz="half" idx="10"/>
          </p:nvPr>
        </p:nvSpPr>
        <p:spPr/>
        <p:txBody>
          <a:bodyPr/>
          <a:lstStyle/>
          <a:p>
            <a:fld id="{E9F3E5E8-A572-4A49-9BEB-E24A684F23E5}" type="datetimeFigureOut">
              <a:rPr lang="en-US" smtClean="0"/>
              <a:t>1/23/2023</a:t>
            </a:fld>
            <a:endParaRPr lang="en-US"/>
          </a:p>
        </p:txBody>
      </p:sp>
      <p:sp>
        <p:nvSpPr>
          <p:cNvPr id="5" name="Footer Placeholder 4">
            <a:extLst>
              <a:ext uri="{FF2B5EF4-FFF2-40B4-BE49-F238E27FC236}">
                <a16:creationId xmlns:a16="http://schemas.microsoft.com/office/drawing/2014/main" id="{C3B20376-3A5D-4E7A-93D0-C5E37F2593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EC380E-B98B-4FB3-BAE3-F95BB059E0DA}"/>
              </a:ext>
            </a:extLst>
          </p:cNvPr>
          <p:cNvSpPr>
            <a:spLocks noGrp="1"/>
          </p:cNvSpPr>
          <p:nvPr>
            <p:ph type="sldNum" sz="quarter" idx="12"/>
          </p:nvPr>
        </p:nvSpPr>
        <p:spPr/>
        <p:txBody>
          <a:bodyPr/>
          <a:lstStyle/>
          <a:p>
            <a:fld id="{2498EBC3-1618-40B7-8D77-EC8E143644CA}" type="slidenum">
              <a:rPr lang="en-US" smtClean="0"/>
              <a:t>‹#›</a:t>
            </a:fld>
            <a:endParaRPr lang="en-US"/>
          </a:p>
        </p:txBody>
      </p:sp>
    </p:spTree>
    <p:extLst>
      <p:ext uri="{BB962C8B-B14F-4D97-AF65-F5344CB8AC3E}">
        <p14:creationId xmlns:p14="http://schemas.microsoft.com/office/powerpoint/2010/main" val="692418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4B9D3-EC2C-42A9-A42E-0D8ED05E47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029563-6A08-4435-8951-95DF3B74DCF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F89095-25F4-41C9-B884-F7109D25DCC4}"/>
              </a:ext>
            </a:extLst>
          </p:cNvPr>
          <p:cNvSpPr>
            <a:spLocks noGrp="1"/>
          </p:cNvSpPr>
          <p:nvPr>
            <p:ph type="dt" sz="half" idx="10"/>
          </p:nvPr>
        </p:nvSpPr>
        <p:spPr/>
        <p:txBody>
          <a:bodyPr/>
          <a:lstStyle/>
          <a:p>
            <a:fld id="{E9F3E5E8-A572-4A49-9BEB-E24A684F23E5}" type="datetimeFigureOut">
              <a:rPr lang="en-US" smtClean="0"/>
              <a:t>1/23/2023</a:t>
            </a:fld>
            <a:endParaRPr lang="en-US"/>
          </a:p>
        </p:txBody>
      </p:sp>
      <p:sp>
        <p:nvSpPr>
          <p:cNvPr id="5" name="Footer Placeholder 4">
            <a:extLst>
              <a:ext uri="{FF2B5EF4-FFF2-40B4-BE49-F238E27FC236}">
                <a16:creationId xmlns:a16="http://schemas.microsoft.com/office/drawing/2014/main" id="{8947E69E-F911-433D-8E6A-3553F7145D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3E707A-160E-4FC2-8200-6BC42799073F}"/>
              </a:ext>
            </a:extLst>
          </p:cNvPr>
          <p:cNvSpPr>
            <a:spLocks noGrp="1"/>
          </p:cNvSpPr>
          <p:nvPr>
            <p:ph type="sldNum" sz="quarter" idx="12"/>
          </p:nvPr>
        </p:nvSpPr>
        <p:spPr/>
        <p:txBody>
          <a:bodyPr/>
          <a:lstStyle/>
          <a:p>
            <a:fld id="{2498EBC3-1618-40B7-8D77-EC8E143644CA}" type="slidenum">
              <a:rPr lang="en-US" smtClean="0"/>
              <a:t>‹#›</a:t>
            </a:fld>
            <a:endParaRPr lang="en-US"/>
          </a:p>
        </p:txBody>
      </p:sp>
    </p:spTree>
    <p:extLst>
      <p:ext uri="{BB962C8B-B14F-4D97-AF65-F5344CB8AC3E}">
        <p14:creationId xmlns:p14="http://schemas.microsoft.com/office/powerpoint/2010/main" val="2745704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1296A-2179-4FA6-85A8-8A0B580E6E4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30D2B5D-241F-4E5B-BAFA-17B3B08EE9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F1EFAAB-B95E-42BD-9490-EF72167087F9}"/>
              </a:ext>
            </a:extLst>
          </p:cNvPr>
          <p:cNvSpPr>
            <a:spLocks noGrp="1"/>
          </p:cNvSpPr>
          <p:nvPr>
            <p:ph type="dt" sz="half" idx="10"/>
          </p:nvPr>
        </p:nvSpPr>
        <p:spPr/>
        <p:txBody>
          <a:bodyPr/>
          <a:lstStyle/>
          <a:p>
            <a:fld id="{E9F3E5E8-A572-4A49-9BEB-E24A684F23E5}" type="datetimeFigureOut">
              <a:rPr lang="en-US" smtClean="0"/>
              <a:t>1/23/2023</a:t>
            </a:fld>
            <a:endParaRPr lang="en-US"/>
          </a:p>
        </p:txBody>
      </p:sp>
      <p:sp>
        <p:nvSpPr>
          <p:cNvPr id="5" name="Footer Placeholder 4">
            <a:extLst>
              <a:ext uri="{FF2B5EF4-FFF2-40B4-BE49-F238E27FC236}">
                <a16:creationId xmlns:a16="http://schemas.microsoft.com/office/drawing/2014/main" id="{D3DE3410-6F3A-44CD-92DE-F1F3B3AF95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187A09-2897-489A-9D6F-221D8AF32C99}"/>
              </a:ext>
            </a:extLst>
          </p:cNvPr>
          <p:cNvSpPr>
            <a:spLocks noGrp="1"/>
          </p:cNvSpPr>
          <p:nvPr>
            <p:ph type="sldNum" sz="quarter" idx="12"/>
          </p:nvPr>
        </p:nvSpPr>
        <p:spPr/>
        <p:txBody>
          <a:bodyPr/>
          <a:lstStyle/>
          <a:p>
            <a:fld id="{2498EBC3-1618-40B7-8D77-EC8E143644CA}" type="slidenum">
              <a:rPr lang="en-US" smtClean="0"/>
              <a:t>‹#›</a:t>
            </a:fld>
            <a:endParaRPr lang="en-US"/>
          </a:p>
        </p:txBody>
      </p:sp>
    </p:spTree>
    <p:extLst>
      <p:ext uri="{BB962C8B-B14F-4D97-AF65-F5344CB8AC3E}">
        <p14:creationId xmlns:p14="http://schemas.microsoft.com/office/powerpoint/2010/main" val="2419034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4A89E-6223-4427-93F8-8F2C7E7EA1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5312B3-B481-4505-92EA-BFF2C7094E4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9BBE3FD-1FF3-4C6A-803C-D00FB8A729C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19FF932-11F2-48C0-AD45-5D563EA71C66}"/>
              </a:ext>
            </a:extLst>
          </p:cNvPr>
          <p:cNvSpPr>
            <a:spLocks noGrp="1"/>
          </p:cNvSpPr>
          <p:nvPr>
            <p:ph type="dt" sz="half" idx="10"/>
          </p:nvPr>
        </p:nvSpPr>
        <p:spPr/>
        <p:txBody>
          <a:bodyPr/>
          <a:lstStyle/>
          <a:p>
            <a:fld id="{E9F3E5E8-A572-4A49-9BEB-E24A684F23E5}" type="datetimeFigureOut">
              <a:rPr lang="en-US" smtClean="0"/>
              <a:t>1/23/2023</a:t>
            </a:fld>
            <a:endParaRPr lang="en-US"/>
          </a:p>
        </p:txBody>
      </p:sp>
      <p:sp>
        <p:nvSpPr>
          <p:cNvPr id="6" name="Footer Placeholder 5">
            <a:extLst>
              <a:ext uri="{FF2B5EF4-FFF2-40B4-BE49-F238E27FC236}">
                <a16:creationId xmlns:a16="http://schemas.microsoft.com/office/drawing/2014/main" id="{E4465590-AA4C-4685-BE54-FC652175A0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0F03F0-0A9B-4635-8DF0-B0CCE74C8FE6}"/>
              </a:ext>
            </a:extLst>
          </p:cNvPr>
          <p:cNvSpPr>
            <a:spLocks noGrp="1"/>
          </p:cNvSpPr>
          <p:nvPr>
            <p:ph type="sldNum" sz="quarter" idx="12"/>
          </p:nvPr>
        </p:nvSpPr>
        <p:spPr/>
        <p:txBody>
          <a:bodyPr/>
          <a:lstStyle/>
          <a:p>
            <a:fld id="{2498EBC3-1618-40B7-8D77-EC8E143644CA}" type="slidenum">
              <a:rPr lang="en-US" smtClean="0"/>
              <a:t>‹#›</a:t>
            </a:fld>
            <a:endParaRPr lang="en-US"/>
          </a:p>
        </p:txBody>
      </p:sp>
    </p:spTree>
    <p:extLst>
      <p:ext uri="{BB962C8B-B14F-4D97-AF65-F5344CB8AC3E}">
        <p14:creationId xmlns:p14="http://schemas.microsoft.com/office/powerpoint/2010/main" val="2938432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84BEE-6D74-4F2E-AB68-734DF38BD7A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57FAA6F-2224-4A41-934B-FDA2F4ABA7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CD35553-744F-4C26-94B2-AA27DD92E7B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ADC4358-5EC4-4AE5-98DB-F08ED4B35F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3738DF9-2A4B-4DED-B8DA-07509E79CE7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0FFB67E-1182-4168-894D-E85C5B6BC273}"/>
              </a:ext>
            </a:extLst>
          </p:cNvPr>
          <p:cNvSpPr>
            <a:spLocks noGrp="1"/>
          </p:cNvSpPr>
          <p:nvPr>
            <p:ph type="dt" sz="half" idx="10"/>
          </p:nvPr>
        </p:nvSpPr>
        <p:spPr/>
        <p:txBody>
          <a:bodyPr/>
          <a:lstStyle/>
          <a:p>
            <a:fld id="{E9F3E5E8-A572-4A49-9BEB-E24A684F23E5}" type="datetimeFigureOut">
              <a:rPr lang="en-US" smtClean="0"/>
              <a:t>1/23/2023</a:t>
            </a:fld>
            <a:endParaRPr lang="en-US"/>
          </a:p>
        </p:txBody>
      </p:sp>
      <p:sp>
        <p:nvSpPr>
          <p:cNvPr id="8" name="Footer Placeholder 7">
            <a:extLst>
              <a:ext uri="{FF2B5EF4-FFF2-40B4-BE49-F238E27FC236}">
                <a16:creationId xmlns:a16="http://schemas.microsoft.com/office/drawing/2014/main" id="{CC365A59-3C9E-4430-85C6-39574E2DAE6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2939DEB-D1ED-45FF-B41F-A94563EC5A81}"/>
              </a:ext>
            </a:extLst>
          </p:cNvPr>
          <p:cNvSpPr>
            <a:spLocks noGrp="1"/>
          </p:cNvSpPr>
          <p:nvPr>
            <p:ph type="sldNum" sz="quarter" idx="12"/>
          </p:nvPr>
        </p:nvSpPr>
        <p:spPr/>
        <p:txBody>
          <a:bodyPr/>
          <a:lstStyle/>
          <a:p>
            <a:fld id="{2498EBC3-1618-40B7-8D77-EC8E143644CA}" type="slidenum">
              <a:rPr lang="en-US" smtClean="0"/>
              <a:t>‹#›</a:t>
            </a:fld>
            <a:endParaRPr lang="en-US"/>
          </a:p>
        </p:txBody>
      </p:sp>
    </p:spTree>
    <p:extLst>
      <p:ext uri="{BB962C8B-B14F-4D97-AF65-F5344CB8AC3E}">
        <p14:creationId xmlns:p14="http://schemas.microsoft.com/office/powerpoint/2010/main" val="386791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12C90-C664-4DBB-9C8F-0BD3867AC4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24E5027-E798-4D5E-8F7F-D80618629F90}"/>
              </a:ext>
            </a:extLst>
          </p:cNvPr>
          <p:cNvSpPr>
            <a:spLocks noGrp="1"/>
          </p:cNvSpPr>
          <p:nvPr>
            <p:ph type="dt" sz="half" idx="10"/>
          </p:nvPr>
        </p:nvSpPr>
        <p:spPr/>
        <p:txBody>
          <a:bodyPr/>
          <a:lstStyle/>
          <a:p>
            <a:fld id="{E9F3E5E8-A572-4A49-9BEB-E24A684F23E5}" type="datetimeFigureOut">
              <a:rPr lang="en-US" smtClean="0"/>
              <a:t>1/23/2023</a:t>
            </a:fld>
            <a:endParaRPr lang="en-US"/>
          </a:p>
        </p:txBody>
      </p:sp>
      <p:sp>
        <p:nvSpPr>
          <p:cNvPr id="4" name="Footer Placeholder 3">
            <a:extLst>
              <a:ext uri="{FF2B5EF4-FFF2-40B4-BE49-F238E27FC236}">
                <a16:creationId xmlns:a16="http://schemas.microsoft.com/office/drawing/2014/main" id="{B6ACDA68-F1BC-40EA-A22D-34555554FA6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AEF7515-FFD7-4FAE-936A-5CB00FA225CE}"/>
              </a:ext>
            </a:extLst>
          </p:cNvPr>
          <p:cNvSpPr>
            <a:spLocks noGrp="1"/>
          </p:cNvSpPr>
          <p:nvPr>
            <p:ph type="sldNum" sz="quarter" idx="12"/>
          </p:nvPr>
        </p:nvSpPr>
        <p:spPr/>
        <p:txBody>
          <a:bodyPr/>
          <a:lstStyle/>
          <a:p>
            <a:fld id="{2498EBC3-1618-40B7-8D77-EC8E143644CA}" type="slidenum">
              <a:rPr lang="en-US" smtClean="0"/>
              <a:t>‹#›</a:t>
            </a:fld>
            <a:endParaRPr lang="en-US"/>
          </a:p>
        </p:txBody>
      </p:sp>
    </p:spTree>
    <p:extLst>
      <p:ext uri="{BB962C8B-B14F-4D97-AF65-F5344CB8AC3E}">
        <p14:creationId xmlns:p14="http://schemas.microsoft.com/office/powerpoint/2010/main" val="2390032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E62FDE-E3A2-4324-B649-8684B889D7B7}"/>
              </a:ext>
            </a:extLst>
          </p:cNvPr>
          <p:cNvSpPr>
            <a:spLocks noGrp="1"/>
          </p:cNvSpPr>
          <p:nvPr>
            <p:ph type="dt" sz="half" idx="10"/>
          </p:nvPr>
        </p:nvSpPr>
        <p:spPr/>
        <p:txBody>
          <a:bodyPr/>
          <a:lstStyle/>
          <a:p>
            <a:fld id="{E9F3E5E8-A572-4A49-9BEB-E24A684F23E5}" type="datetimeFigureOut">
              <a:rPr lang="en-US" smtClean="0"/>
              <a:t>1/23/2023</a:t>
            </a:fld>
            <a:endParaRPr lang="en-US"/>
          </a:p>
        </p:txBody>
      </p:sp>
      <p:sp>
        <p:nvSpPr>
          <p:cNvPr id="3" name="Footer Placeholder 2">
            <a:extLst>
              <a:ext uri="{FF2B5EF4-FFF2-40B4-BE49-F238E27FC236}">
                <a16:creationId xmlns:a16="http://schemas.microsoft.com/office/drawing/2014/main" id="{CB50377B-DDBD-410B-BE0C-CD64B68BC9C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1E72ECE-3C35-4DE4-8C6C-A5DAD9C6645D}"/>
              </a:ext>
            </a:extLst>
          </p:cNvPr>
          <p:cNvSpPr>
            <a:spLocks noGrp="1"/>
          </p:cNvSpPr>
          <p:nvPr>
            <p:ph type="sldNum" sz="quarter" idx="12"/>
          </p:nvPr>
        </p:nvSpPr>
        <p:spPr/>
        <p:txBody>
          <a:bodyPr/>
          <a:lstStyle/>
          <a:p>
            <a:fld id="{2498EBC3-1618-40B7-8D77-EC8E143644CA}" type="slidenum">
              <a:rPr lang="en-US" smtClean="0"/>
              <a:t>‹#›</a:t>
            </a:fld>
            <a:endParaRPr lang="en-US"/>
          </a:p>
        </p:txBody>
      </p:sp>
    </p:spTree>
    <p:extLst>
      <p:ext uri="{BB962C8B-B14F-4D97-AF65-F5344CB8AC3E}">
        <p14:creationId xmlns:p14="http://schemas.microsoft.com/office/powerpoint/2010/main" val="2524443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C8AFB-2A52-44F9-92B1-4874884765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48B4409-160F-456B-8622-4F484C4DD2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2B541DB-25DC-49F2-95D9-BC413134AC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AD32ED2-F3A0-4E6B-8BBA-268B7B38047F}"/>
              </a:ext>
            </a:extLst>
          </p:cNvPr>
          <p:cNvSpPr>
            <a:spLocks noGrp="1"/>
          </p:cNvSpPr>
          <p:nvPr>
            <p:ph type="dt" sz="half" idx="10"/>
          </p:nvPr>
        </p:nvSpPr>
        <p:spPr/>
        <p:txBody>
          <a:bodyPr/>
          <a:lstStyle/>
          <a:p>
            <a:fld id="{E9F3E5E8-A572-4A49-9BEB-E24A684F23E5}" type="datetimeFigureOut">
              <a:rPr lang="en-US" smtClean="0"/>
              <a:t>1/23/2023</a:t>
            </a:fld>
            <a:endParaRPr lang="en-US"/>
          </a:p>
        </p:txBody>
      </p:sp>
      <p:sp>
        <p:nvSpPr>
          <p:cNvPr id="6" name="Footer Placeholder 5">
            <a:extLst>
              <a:ext uri="{FF2B5EF4-FFF2-40B4-BE49-F238E27FC236}">
                <a16:creationId xmlns:a16="http://schemas.microsoft.com/office/drawing/2014/main" id="{589EE13D-8D1A-4CC7-AADF-AB7269747B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741B43-A567-4A4B-ACBE-94189DC1A30B}"/>
              </a:ext>
            </a:extLst>
          </p:cNvPr>
          <p:cNvSpPr>
            <a:spLocks noGrp="1"/>
          </p:cNvSpPr>
          <p:nvPr>
            <p:ph type="sldNum" sz="quarter" idx="12"/>
          </p:nvPr>
        </p:nvSpPr>
        <p:spPr/>
        <p:txBody>
          <a:bodyPr/>
          <a:lstStyle/>
          <a:p>
            <a:fld id="{2498EBC3-1618-40B7-8D77-EC8E143644CA}" type="slidenum">
              <a:rPr lang="en-US" smtClean="0"/>
              <a:t>‹#›</a:t>
            </a:fld>
            <a:endParaRPr lang="en-US"/>
          </a:p>
        </p:txBody>
      </p:sp>
    </p:spTree>
    <p:extLst>
      <p:ext uri="{BB962C8B-B14F-4D97-AF65-F5344CB8AC3E}">
        <p14:creationId xmlns:p14="http://schemas.microsoft.com/office/powerpoint/2010/main" val="663211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3C677-F121-4039-B2C2-8E066D2CDB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2FFC22-26C9-42C3-910C-E312A232E0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710FC86-32FF-4C68-8068-14A69B951F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A20FD30-BAB3-464A-ABE3-96BE2C8927F9}"/>
              </a:ext>
            </a:extLst>
          </p:cNvPr>
          <p:cNvSpPr>
            <a:spLocks noGrp="1"/>
          </p:cNvSpPr>
          <p:nvPr>
            <p:ph type="dt" sz="half" idx="10"/>
          </p:nvPr>
        </p:nvSpPr>
        <p:spPr/>
        <p:txBody>
          <a:bodyPr/>
          <a:lstStyle/>
          <a:p>
            <a:fld id="{E9F3E5E8-A572-4A49-9BEB-E24A684F23E5}" type="datetimeFigureOut">
              <a:rPr lang="en-US" smtClean="0"/>
              <a:t>1/23/2023</a:t>
            </a:fld>
            <a:endParaRPr lang="en-US"/>
          </a:p>
        </p:txBody>
      </p:sp>
      <p:sp>
        <p:nvSpPr>
          <p:cNvPr id="6" name="Footer Placeholder 5">
            <a:extLst>
              <a:ext uri="{FF2B5EF4-FFF2-40B4-BE49-F238E27FC236}">
                <a16:creationId xmlns:a16="http://schemas.microsoft.com/office/drawing/2014/main" id="{95378C54-5FB0-497F-B8AC-FFF35D2168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D2E8D0-B57E-4E04-A0A3-4027106B8385}"/>
              </a:ext>
            </a:extLst>
          </p:cNvPr>
          <p:cNvSpPr>
            <a:spLocks noGrp="1"/>
          </p:cNvSpPr>
          <p:nvPr>
            <p:ph type="sldNum" sz="quarter" idx="12"/>
          </p:nvPr>
        </p:nvSpPr>
        <p:spPr/>
        <p:txBody>
          <a:bodyPr/>
          <a:lstStyle/>
          <a:p>
            <a:fld id="{2498EBC3-1618-40B7-8D77-EC8E143644CA}" type="slidenum">
              <a:rPr lang="en-US" smtClean="0"/>
              <a:t>‹#›</a:t>
            </a:fld>
            <a:endParaRPr lang="en-US"/>
          </a:p>
        </p:txBody>
      </p:sp>
    </p:spTree>
    <p:extLst>
      <p:ext uri="{BB962C8B-B14F-4D97-AF65-F5344CB8AC3E}">
        <p14:creationId xmlns:p14="http://schemas.microsoft.com/office/powerpoint/2010/main" val="1319009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777B872-CED0-4A9A-95A3-507FE5C44D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CCB0F13-A29B-4B79-9E8A-885E1CE105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819C81-7472-4FDA-AD5E-ECB2FE2F25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F3E5E8-A572-4A49-9BEB-E24A684F23E5}" type="datetimeFigureOut">
              <a:rPr lang="en-US" smtClean="0"/>
              <a:t>1/23/2023</a:t>
            </a:fld>
            <a:endParaRPr lang="en-US"/>
          </a:p>
        </p:txBody>
      </p:sp>
      <p:sp>
        <p:nvSpPr>
          <p:cNvPr id="5" name="Footer Placeholder 4">
            <a:extLst>
              <a:ext uri="{FF2B5EF4-FFF2-40B4-BE49-F238E27FC236}">
                <a16:creationId xmlns:a16="http://schemas.microsoft.com/office/drawing/2014/main" id="{356E0000-CBC3-400D-B080-384803DB48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9215DAB-D02A-4C47-860A-A028EE72BB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98EBC3-1618-40B7-8D77-EC8E143644CA}" type="slidenum">
              <a:rPr lang="en-US" smtClean="0"/>
              <a:t>‹#›</a:t>
            </a:fld>
            <a:endParaRPr lang="en-US"/>
          </a:p>
        </p:txBody>
      </p:sp>
    </p:spTree>
    <p:extLst>
      <p:ext uri="{BB962C8B-B14F-4D97-AF65-F5344CB8AC3E}">
        <p14:creationId xmlns:p14="http://schemas.microsoft.com/office/powerpoint/2010/main" val="1129747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nike.com/nrc-app"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s://www.rcboe.org/westsid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20F95502-65C6-482A-9B40-DDCB8DAA9D75}"/>
              </a:ext>
            </a:extLst>
          </p:cNvPr>
          <p:cNvGrpSpPr/>
          <p:nvPr/>
        </p:nvGrpSpPr>
        <p:grpSpPr>
          <a:xfrm>
            <a:off x="57" y="1"/>
            <a:ext cx="12191887" cy="577001"/>
            <a:chOff x="-324644" y="2222500"/>
            <a:chExt cx="22261685" cy="1302327"/>
          </a:xfrm>
        </p:grpSpPr>
        <p:sp>
          <p:nvSpPr>
            <p:cNvPr id="2" name="object 2"/>
            <p:cNvSpPr/>
            <p:nvPr/>
          </p:nvSpPr>
          <p:spPr>
            <a:xfrm>
              <a:off x="-324644"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009EF3"/>
            </a:solidFill>
          </p:spPr>
          <p:txBody>
            <a:bodyPr wrap="square" lIns="0" tIns="0" rIns="0" bIns="0" rtlCol="0"/>
            <a:lstStyle/>
            <a:p>
              <a:endParaRPr sz="1154" dirty="0"/>
            </a:p>
          </p:txBody>
        </p:sp>
        <p:sp>
          <p:nvSpPr>
            <p:cNvPr id="3" name="object 3"/>
            <p:cNvSpPr/>
            <p:nvPr/>
          </p:nvSpPr>
          <p:spPr>
            <a:xfrm>
              <a:off x="16363156" y="2222500"/>
              <a:ext cx="5573885" cy="1302327"/>
            </a:xfrm>
            <a:custGeom>
              <a:avLst/>
              <a:gdLst/>
              <a:ahLst/>
              <a:cxnLst/>
              <a:rect l="l" t="t" r="r" b="b"/>
              <a:pathLst>
                <a:path w="1883409" h="440055">
                  <a:moveTo>
                    <a:pt x="0" y="0"/>
                  </a:moveTo>
                  <a:lnTo>
                    <a:pt x="0" y="439737"/>
                  </a:lnTo>
                  <a:lnTo>
                    <a:pt x="1883155" y="439737"/>
                  </a:lnTo>
                  <a:lnTo>
                    <a:pt x="1883155" y="0"/>
                  </a:lnTo>
                  <a:lnTo>
                    <a:pt x="0" y="0"/>
                  </a:lnTo>
                  <a:close/>
                </a:path>
              </a:pathLst>
            </a:custGeom>
            <a:solidFill>
              <a:srgbClr val="FF8200"/>
            </a:solidFill>
          </p:spPr>
          <p:txBody>
            <a:bodyPr wrap="square" lIns="0" tIns="0" rIns="0" bIns="0" rtlCol="0"/>
            <a:lstStyle/>
            <a:p>
              <a:endParaRPr sz="1154" dirty="0"/>
            </a:p>
          </p:txBody>
        </p:sp>
        <p:sp>
          <p:nvSpPr>
            <p:cNvPr id="22" name="object 2">
              <a:extLst>
                <a:ext uri="{FF2B5EF4-FFF2-40B4-BE49-F238E27FC236}">
                  <a16:creationId xmlns:a16="http://schemas.microsoft.com/office/drawing/2014/main" id="{3708B453-DDCE-42C1-9AB9-A8D5DDCA46AD}"/>
                </a:ext>
              </a:extLst>
            </p:cNvPr>
            <p:cNvSpPr/>
            <p:nvPr/>
          </p:nvSpPr>
          <p:spPr>
            <a:xfrm>
              <a:off x="52379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BF00"/>
            </a:solidFill>
          </p:spPr>
          <p:txBody>
            <a:bodyPr wrap="square" lIns="0" tIns="0" rIns="0" bIns="0" rtlCol="0"/>
            <a:lstStyle/>
            <a:p>
              <a:endParaRPr sz="1154" dirty="0"/>
            </a:p>
          </p:txBody>
        </p:sp>
        <p:sp>
          <p:nvSpPr>
            <p:cNvPr id="23" name="object 2">
              <a:extLst>
                <a:ext uri="{FF2B5EF4-FFF2-40B4-BE49-F238E27FC236}">
                  <a16:creationId xmlns:a16="http://schemas.microsoft.com/office/drawing/2014/main" id="{7D360C87-DA57-4F00-96B5-35199AD11657}"/>
                </a:ext>
              </a:extLst>
            </p:cNvPr>
            <p:cNvSpPr/>
            <p:nvPr/>
          </p:nvSpPr>
          <p:spPr>
            <a:xfrm>
              <a:off x="108005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A100"/>
            </a:solidFill>
          </p:spPr>
          <p:txBody>
            <a:bodyPr wrap="square" lIns="0" tIns="0" rIns="0" bIns="0" rtlCol="0"/>
            <a:lstStyle/>
            <a:p>
              <a:endParaRPr sz="1154" dirty="0"/>
            </a:p>
          </p:txBody>
        </p:sp>
      </p:grpSp>
      <p:sp>
        <p:nvSpPr>
          <p:cNvPr id="8" name="object 8"/>
          <p:cNvSpPr/>
          <p:nvPr/>
        </p:nvSpPr>
        <p:spPr>
          <a:xfrm>
            <a:off x="0" y="1701491"/>
            <a:ext cx="12082836" cy="4454361"/>
          </a:xfrm>
          <a:prstGeom prst="rect">
            <a:avLst/>
          </a:prstGeom>
          <a:blipFill>
            <a:blip r:embed="rId3" cstate="print"/>
            <a:stretch>
              <a:fillRect/>
            </a:stretch>
          </a:blipFill>
        </p:spPr>
        <p:txBody>
          <a:bodyPr wrap="square" lIns="0" tIns="0" rIns="0" bIns="0" rtlCol="0"/>
          <a:lstStyle/>
          <a:p>
            <a:endParaRPr sz="1154" dirty="0"/>
          </a:p>
        </p:txBody>
      </p:sp>
      <p:sp>
        <p:nvSpPr>
          <p:cNvPr id="19" name="object 19"/>
          <p:cNvSpPr/>
          <p:nvPr/>
        </p:nvSpPr>
        <p:spPr>
          <a:xfrm flipV="1">
            <a:off x="3652532" y="2647091"/>
            <a:ext cx="4935805" cy="175929"/>
          </a:xfrm>
          <a:custGeom>
            <a:avLst/>
            <a:gdLst/>
            <a:ahLst/>
            <a:cxnLst/>
            <a:rect l="l" t="t" r="r" b="b"/>
            <a:pathLst>
              <a:path w="4686300">
                <a:moveTo>
                  <a:pt x="0" y="0"/>
                </a:moveTo>
                <a:lnTo>
                  <a:pt x="4686300" y="0"/>
                </a:lnTo>
              </a:path>
            </a:pathLst>
          </a:custGeom>
          <a:ln w="8466">
            <a:solidFill>
              <a:srgbClr val="002E8E"/>
            </a:solidFill>
          </a:ln>
        </p:spPr>
        <p:txBody>
          <a:bodyPr wrap="square" lIns="0" tIns="0" rIns="0" bIns="0" rtlCol="0"/>
          <a:lstStyle/>
          <a:p>
            <a:pPr algn="ctr"/>
            <a:endParaRPr sz="1154" dirty="0"/>
          </a:p>
        </p:txBody>
      </p:sp>
      <p:sp>
        <p:nvSpPr>
          <p:cNvPr id="10" name="Rectangle 9">
            <a:extLst>
              <a:ext uri="{FF2B5EF4-FFF2-40B4-BE49-F238E27FC236}">
                <a16:creationId xmlns:a16="http://schemas.microsoft.com/office/drawing/2014/main" id="{0566BFC9-0871-42F0-9EED-E2429E411E39}"/>
              </a:ext>
            </a:extLst>
          </p:cNvPr>
          <p:cNvSpPr/>
          <p:nvPr/>
        </p:nvSpPr>
        <p:spPr>
          <a:xfrm>
            <a:off x="2952932" y="1675966"/>
            <a:ext cx="6335004" cy="923330"/>
          </a:xfrm>
          <a:prstGeom prst="rect">
            <a:avLst/>
          </a:prstGeom>
          <a:noFill/>
        </p:spPr>
        <p:txBody>
          <a:bodyPr wrap="none" lIns="91440" tIns="45720" rIns="91440" bIns="45720">
            <a:spAutoFit/>
          </a:bodyPr>
          <a:lstStyle/>
          <a:p>
            <a:pPr algn="ctr"/>
            <a:r>
              <a:rPr lang="en-US" sz="5400" b="1" cap="none" spc="0" dirty="0">
                <a:ln w="13462">
                  <a:solidFill>
                    <a:srgbClr val="0070C0"/>
                  </a:solidFill>
                  <a:prstDash val="solid"/>
                </a:ln>
                <a:solidFill>
                  <a:srgbClr val="0000FF"/>
                </a:solidFill>
                <a:effectLst>
                  <a:outerShdw dist="38100" dir="2700000" algn="bl" rotWithShape="0">
                    <a:schemeClr val="accent5"/>
                  </a:outerShdw>
                </a:effectLst>
              </a:rPr>
              <a:t>Westside High School</a:t>
            </a:r>
          </a:p>
        </p:txBody>
      </p:sp>
      <p:sp>
        <p:nvSpPr>
          <p:cNvPr id="11" name="Rectangle 10">
            <a:extLst>
              <a:ext uri="{FF2B5EF4-FFF2-40B4-BE49-F238E27FC236}">
                <a16:creationId xmlns:a16="http://schemas.microsoft.com/office/drawing/2014/main" id="{23700F73-3A49-415E-B9B2-0E6746A2FCDB}"/>
              </a:ext>
            </a:extLst>
          </p:cNvPr>
          <p:cNvSpPr/>
          <p:nvPr/>
        </p:nvSpPr>
        <p:spPr>
          <a:xfrm>
            <a:off x="2325969" y="2967335"/>
            <a:ext cx="7540077" cy="1569660"/>
          </a:xfrm>
          <a:prstGeom prst="rect">
            <a:avLst/>
          </a:prstGeom>
          <a:noFill/>
        </p:spPr>
        <p:txBody>
          <a:bodyPr wrap="none" lIns="91440" tIns="45720" rIns="91440" bIns="45720">
            <a:spAutoFit/>
          </a:bodyPr>
          <a:lstStyle/>
          <a:p>
            <a:pPr algn="ctr"/>
            <a:r>
              <a:rPr lang="en-US" sz="4800" b="1" spc="50" dirty="0">
                <a:ln w="9525" cmpd="sng">
                  <a:solidFill>
                    <a:schemeClr val="accent1"/>
                  </a:solidFill>
                  <a:prstDash val="solid"/>
                </a:ln>
                <a:solidFill>
                  <a:srgbClr val="70AD47">
                    <a:tint val="1000"/>
                  </a:srgbClr>
                </a:solidFill>
                <a:effectLst>
                  <a:glow rad="38100">
                    <a:schemeClr val="accent1">
                      <a:alpha val="40000"/>
                    </a:schemeClr>
                  </a:glow>
                </a:effectLst>
              </a:rPr>
              <a:t>Jan 23-27 </a:t>
            </a:r>
            <a:r>
              <a:rPr lang="en-US" sz="4800" b="1" cap="none" spc="50" dirty="0">
                <a:ln w="9525" cmpd="sng">
                  <a:solidFill>
                    <a:schemeClr val="accent1"/>
                  </a:solidFill>
                  <a:prstDash val="solid"/>
                </a:ln>
                <a:solidFill>
                  <a:srgbClr val="70AD47">
                    <a:tint val="1000"/>
                  </a:srgbClr>
                </a:solidFill>
                <a:effectLst>
                  <a:glow rad="38100">
                    <a:schemeClr val="accent1">
                      <a:alpha val="40000"/>
                    </a:schemeClr>
                  </a:glow>
                </a:effectLst>
              </a:rPr>
              <a:t> Week At a Glance</a:t>
            </a:r>
          </a:p>
          <a:p>
            <a:pPr algn="ctr"/>
            <a:r>
              <a:rPr lang="en-US" sz="4800" b="1" cap="none" spc="50" dirty="0">
                <a:ln w="9525" cmpd="sng">
                  <a:solidFill>
                    <a:schemeClr val="accent1"/>
                  </a:solidFill>
                  <a:prstDash val="solid"/>
                </a:ln>
                <a:solidFill>
                  <a:srgbClr val="70AD47">
                    <a:tint val="1000"/>
                  </a:srgbClr>
                </a:solidFill>
                <a:effectLst>
                  <a:glow rad="38100">
                    <a:schemeClr val="accent1">
                      <a:alpha val="40000"/>
                    </a:schemeClr>
                  </a:glow>
                </a:effectLst>
              </a:rPr>
              <a:t> (WAG)</a:t>
            </a: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49177" y="4377265"/>
            <a:ext cx="3289806" cy="160953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20F95502-65C6-482A-9B40-DDCB8DAA9D75}"/>
              </a:ext>
            </a:extLst>
          </p:cNvPr>
          <p:cNvGrpSpPr/>
          <p:nvPr/>
        </p:nvGrpSpPr>
        <p:grpSpPr>
          <a:xfrm>
            <a:off x="57" y="1"/>
            <a:ext cx="12191887" cy="577001"/>
            <a:chOff x="-324644" y="2222500"/>
            <a:chExt cx="22261685" cy="1302327"/>
          </a:xfrm>
        </p:grpSpPr>
        <p:sp>
          <p:nvSpPr>
            <p:cNvPr id="2" name="object 2"/>
            <p:cNvSpPr/>
            <p:nvPr/>
          </p:nvSpPr>
          <p:spPr>
            <a:xfrm>
              <a:off x="-324644"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009EF3"/>
            </a:solidFill>
          </p:spPr>
          <p:txBody>
            <a:bodyPr wrap="square" lIns="0" tIns="0" rIns="0" bIns="0" rtlCol="0"/>
            <a:lstStyle/>
            <a:p>
              <a:endParaRPr sz="1154" dirty="0"/>
            </a:p>
          </p:txBody>
        </p:sp>
        <p:sp>
          <p:nvSpPr>
            <p:cNvPr id="3" name="object 3"/>
            <p:cNvSpPr/>
            <p:nvPr/>
          </p:nvSpPr>
          <p:spPr>
            <a:xfrm>
              <a:off x="16363156" y="2222500"/>
              <a:ext cx="5573885" cy="1302327"/>
            </a:xfrm>
            <a:custGeom>
              <a:avLst/>
              <a:gdLst/>
              <a:ahLst/>
              <a:cxnLst/>
              <a:rect l="l" t="t" r="r" b="b"/>
              <a:pathLst>
                <a:path w="1883409" h="440055">
                  <a:moveTo>
                    <a:pt x="0" y="0"/>
                  </a:moveTo>
                  <a:lnTo>
                    <a:pt x="0" y="439737"/>
                  </a:lnTo>
                  <a:lnTo>
                    <a:pt x="1883155" y="439737"/>
                  </a:lnTo>
                  <a:lnTo>
                    <a:pt x="1883155" y="0"/>
                  </a:lnTo>
                  <a:lnTo>
                    <a:pt x="0" y="0"/>
                  </a:lnTo>
                  <a:close/>
                </a:path>
              </a:pathLst>
            </a:custGeom>
            <a:solidFill>
              <a:srgbClr val="FF8200"/>
            </a:solidFill>
          </p:spPr>
          <p:txBody>
            <a:bodyPr wrap="square" lIns="0" tIns="0" rIns="0" bIns="0" rtlCol="0"/>
            <a:lstStyle/>
            <a:p>
              <a:endParaRPr sz="1154" dirty="0"/>
            </a:p>
          </p:txBody>
        </p:sp>
        <p:sp>
          <p:nvSpPr>
            <p:cNvPr id="22" name="object 2">
              <a:extLst>
                <a:ext uri="{FF2B5EF4-FFF2-40B4-BE49-F238E27FC236}">
                  <a16:creationId xmlns:a16="http://schemas.microsoft.com/office/drawing/2014/main" id="{3708B453-DDCE-42C1-9AB9-A8D5DDCA46AD}"/>
                </a:ext>
              </a:extLst>
            </p:cNvPr>
            <p:cNvSpPr/>
            <p:nvPr/>
          </p:nvSpPr>
          <p:spPr>
            <a:xfrm>
              <a:off x="52379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BF00"/>
            </a:solidFill>
          </p:spPr>
          <p:txBody>
            <a:bodyPr wrap="square" lIns="0" tIns="0" rIns="0" bIns="0" rtlCol="0"/>
            <a:lstStyle/>
            <a:p>
              <a:endParaRPr sz="1154" dirty="0"/>
            </a:p>
          </p:txBody>
        </p:sp>
        <p:sp>
          <p:nvSpPr>
            <p:cNvPr id="23" name="object 2">
              <a:extLst>
                <a:ext uri="{FF2B5EF4-FFF2-40B4-BE49-F238E27FC236}">
                  <a16:creationId xmlns:a16="http://schemas.microsoft.com/office/drawing/2014/main" id="{7D360C87-DA57-4F00-96B5-35199AD11657}"/>
                </a:ext>
              </a:extLst>
            </p:cNvPr>
            <p:cNvSpPr/>
            <p:nvPr/>
          </p:nvSpPr>
          <p:spPr>
            <a:xfrm>
              <a:off x="108005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A100"/>
            </a:solidFill>
          </p:spPr>
          <p:txBody>
            <a:bodyPr wrap="square" lIns="0" tIns="0" rIns="0" bIns="0" rtlCol="0"/>
            <a:lstStyle/>
            <a:p>
              <a:endParaRPr sz="1154" dirty="0"/>
            </a:p>
          </p:txBody>
        </p:sp>
      </p:grpSp>
      <p:sp>
        <p:nvSpPr>
          <p:cNvPr id="8" name="object 8"/>
          <p:cNvSpPr/>
          <p:nvPr/>
        </p:nvSpPr>
        <p:spPr>
          <a:xfrm>
            <a:off x="-3034" y="1663484"/>
            <a:ext cx="12191887" cy="4454361"/>
          </a:xfrm>
          <a:prstGeom prst="rect">
            <a:avLst/>
          </a:prstGeom>
          <a:blipFill>
            <a:blip r:embed="rId3" cstate="print"/>
            <a:stretch>
              <a:fillRect/>
            </a:stretch>
          </a:blipFill>
        </p:spPr>
        <p:txBody>
          <a:bodyPr wrap="square" lIns="0" tIns="0" rIns="0" bIns="0" rtlCol="0"/>
          <a:lstStyle/>
          <a:p>
            <a:endParaRPr sz="1154" dirty="0"/>
          </a:p>
        </p:txBody>
      </p:sp>
      <p:sp>
        <p:nvSpPr>
          <p:cNvPr id="19" name="object 19"/>
          <p:cNvSpPr/>
          <p:nvPr/>
        </p:nvSpPr>
        <p:spPr>
          <a:xfrm flipV="1">
            <a:off x="3652532" y="2647091"/>
            <a:ext cx="4935805" cy="175929"/>
          </a:xfrm>
          <a:custGeom>
            <a:avLst/>
            <a:gdLst/>
            <a:ahLst/>
            <a:cxnLst/>
            <a:rect l="l" t="t" r="r" b="b"/>
            <a:pathLst>
              <a:path w="4686300">
                <a:moveTo>
                  <a:pt x="0" y="0"/>
                </a:moveTo>
                <a:lnTo>
                  <a:pt x="4686300" y="0"/>
                </a:lnTo>
              </a:path>
            </a:pathLst>
          </a:custGeom>
          <a:ln w="8466">
            <a:solidFill>
              <a:srgbClr val="002E8E"/>
            </a:solidFill>
          </a:ln>
        </p:spPr>
        <p:txBody>
          <a:bodyPr wrap="square" lIns="0" tIns="0" rIns="0" bIns="0" rtlCol="0"/>
          <a:lstStyle/>
          <a:p>
            <a:pPr algn="ctr"/>
            <a:endParaRPr sz="1154" dirty="0"/>
          </a:p>
        </p:txBody>
      </p:sp>
      <p:sp>
        <p:nvSpPr>
          <p:cNvPr id="11" name="Rectangle 10">
            <a:extLst>
              <a:ext uri="{FF2B5EF4-FFF2-40B4-BE49-F238E27FC236}">
                <a16:creationId xmlns:a16="http://schemas.microsoft.com/office/drawing/2014/main" id="{23700F73-3A49-415E-B9B2-0E6746A2FCDB}"/>
              </a:ext>
            </a:extLst>
          </p:cNvPr>
          <p:cNvSpPr/>
          <p:nvPr/>
        </p:nvSpPr>
        <p:spPr>
          <a:xfrm>
            <a:off x="2132575" y="1945857"/>
            <a:ext cx="7920694" cy="1754326"/>
          </a:xfrm>
          <a:prstGeom prst="rect">
            <a:avLst/>
          </a:prstGeom>
          <a:noFill/>
        </p:spPr>
        <p:txBody>
          <a:bodyPr wrap="none" lIns="91440" tIns="45720" rIns="91440" bIns="45720">
            <a:spAutoFit/>
          </a:bodyPr>
          <a:lstStyle/>
          <a:p>
            <a:pPr algn="ctr"/>
            <a:r>
              <a:rPr lang="en-US" sz="5400" b="1" cap="none" spc="50" dirty="0">
                <a:ln w="9525" cmpd="sng">
                  <a:solidFill>
                    <a:schemeClr val="accent1"/>
                  </a:solidFill>
                  <a:prstDash val="solid"/>
                </a:ln>
                <a:solidFill>
                  <a:srgbClr val="0000FF"/>
                </a:solidFill>
                <a:effectLst>
                  <a:glow rad="38100">
                    <a:schemeClr val="accent1">
                      <a:alpha val="40000"/>
                    </a:schemeClr>
                  </a:glow>
                </a:effectLst>
              </a:rPr>
              <a:t>Coach Thomas</a:t>
            </a:r>
            <a:endParaRPr lang="en-US" sz="5400" b="1" spc="50" dirty="0">
              <a:ln w="9525" cmpd="sng">
                <a:solidFill>
                  <a:schemeClr val="accent1"/>
                </a:solidFill>
                <a:prstDash val="solid"/>
              </a:ln>
              <a:solidFill>
                <a:srgbClr val="0000FF"/>
              </a:solidFill>
              <a:effectLst>
                <a:glow rad="38100">
                  <a:schemeClr val="accent1">
                    <a:alpha val="40000"/>
                  </a:schemeClr>
                </a:glow>
              </a:effectLst>
            </a:endParaRPr>
          </a:p>
          <a:p>
            <a:pPr algn="ctr"/>
            <a:r>
              <a:rPr lang="en-US" sz="5400" b="1" spc="50" dirty="0">
                <a:ln w="9525" cmpd="sng">
                  <a:solidFill>
                    <a:schemeClr val="accent1"/>
                  </a:solidFill>
                  <a:prstDash val="solid"/>
                </a:ln>
                <a:solidFill>
                  <a:srgbClr val="70AD47">
                    <a:tint val="1000"/>
                  </a:srgbClr>
                </a:solidFill>
                <a:effectLst>
                  <a:glow rad="38100">
                    <a:schemeClr val="accent1">
                      <a:alpha val="40000"/>
                    </a:schemeClr>
                  </a:glow>
                </a:effectLst>
              </a:rPr>
              <a:t>Weight Training: Jan 23-27</a:t>
            </a:r>
            <a:endParaRPr lang="en-US" sz="54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2532" y="3982556"/>
            <a:ext cx="3222656" cy="1768957"/>
          </a:xfrm>
          <a:prstGeom prst="rect">
            <a:avLst/>
          </a:prstGeom>
        </p:spPr>
      </p:pic>
    </p:spTree>
    <p:extLst>
      <p:ext uri="{BB962C8B-B14F-4D97-AF65-F5344CB8AC3E}">
        <p14:creationId xmlns:p14="http://schemas.microsoft.com/office/powerpoint/2010/main" val="1715711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D5202AA-C441-4D39-88DA-989BA25CBBCD}"/>
              </a:ext>
            </a:extLst>
          </p:cNvPr>
          <p:cNvSpPr>
            <a:spLocks noChangeArrowheads="1"/>
          </p:cNvSpPr>
          <p:nvPr/>
        </p:nvSpPr>
        <p:spPr bwMode="auto">
          <a:xfrm>
            <a:off x="119269" y="-58094"/>
            <a:ext cx="5253351" cy="32162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b="1" dirty="0">
                <a:solidFill>
                  <a:srgbClr val="FF0000"/>
                </a:solidFill>
                <a:latin typeface="Arial" panose="020B0604020202020204" pitchFamily="34" charset="0"/>
                <a:ea typeface="Times New Roman" panose="02020603050405020304" pitchFamily="18" charset="0"/>
              </a:rPr>
              <a:t>Jan 23</a:t>
            </a:r>
          </a:p>
          <a:p>
            <a:pPr lvl="0" eaLnBrk="0" fontAlgn="base" hangingPunct="0">
              <a:spcBef>
                <a:spcPct val="0"/>
              </a:spcBef>
              <a:spcAft>
                <a:spcPct val="0"/>
              </a:spcAft>
            </a:pPr>
            <a:r>
              <a:rPr kumimoji="0" lang="en-US" altLang="en-US" sz="2000" b="1" i="0" u="none" strike="noStrike" cap="none" normalizeH="0" baseline="0" dirty="0">
                <a:ln>
                  <a:noFill/>
                </a:ln>
                <a:solidFill>
                  <a:srgbClr val="FF0000"/>
                </a:solidFill>
                <a:effectLst/>
                <a:latin typeface="Arial" panose="020B0604020202020204" pitchFamily="34" charset="0"/>
                <a:ea typeface="Times New Roman" panose="02020603050405020304" pitchFamily="18" charset="0"/>
              </a:rPr>
              <a:t>Standard: </a:t>
            </a:r>
            <a:r>
              <a:rPr lang="en-US" altLang="en-US" sz="2000" b="1" dirty="0">
                <a:solidFill>
                  <a:srgbClr val="FF0000"/>
                </a:solidFill>
                <a:latin typeface="Arial" panose="020B0604020202020204" pitchFamily="34" charset="0"/>
                <a:ea typeface="Times New Roman" panose="02020603050405020304" pitchFamily="18" charset="0"/>
              </a:rPr>
              <a:t> </a:t>
            </a:r>
          </a:p>
          <a:p>
            <a:pPr lvl="0" eaLnBrk="0" fontAlgn="base" hangingPunct="0">
              <a:spcBef>
                <a:spcPct val="0"/>
              </a:spcBef>
              <a:spcAft>
                <a:spcPct val="0"/>
              </a:spcAft>
            </a:pPr>
            <a:r>
              <a:rPr lang="en-US" altLang="en-US" sz="1100" b="1" dirty="0">
                <a:solidFill>
                  <a:prstClr val="black"/>
                </a:solidFill>
                <a:latin typeface="Arial" panose="020B0604020202020204" pitchFamily="34" charset="0"/>
                <a:ea typeface="Times New Roman" panose="02020603050405020304" pitchFamily="18" charset="0"/>
              </a:rPr>
              <a:t>PEWT.4 The physically educated student exhibits responsible personal and social behavior</a:t>
            </a:r>
          </a:p>
          <a:p>
            <a:pPr lvl="0" eaLnBrk="0" fontAlgn="base" hangingPunct="0">
              <a:spcBef>
                <a:spcPct val="0"/>
              </a:spcBef>
              <a:spcAft>
                <a:spcPct val="0"/>
              </a:spcAft>
            </a:pPr>
            <a:r>
              <a:rPr lang="en-US" altLang="en-US" sz="1100" b="1" dirty="0">
                <a:solidFill>
                  <a:prstClr val="black"/>
                </a:solidFill>
                <a:latin typeface="Arial" panose="020B0604020202020204" pitchFamily="34" charset="0"/>
                <a:ea typeface="Times New Roman" panose="02020603050405020304" pitchFamily="18" charset="0"/>
              </a:rPr>
              <a:t>that respects self and others in physical activity settings.</a:t>
            </a:r>
          </a:p>
          <a:p>
            <a:pPr lvl="0" eaLnBrk="0" fontAlgn="base" hangingPunct="0">
              <a:spcBef>
                <a:spcPct val="0"/>
              </a:spcBef>
              <a:spcAft>
                <a:spcPct val="0"/>
              </a:spcAft>
            </a:pPr>
            <a:r>
              <a:rPr lang="en-US" altLang="en-US" sz="1100" b="1" dirty="0">
                <a:solidFill>
                  <a:prstClr val="black"/>
                </a:solidFill>
                <a:latin typeface="Arial" panose="020B0604020202020204" pitchFamily="34" charset="0"/>
                <a:ea typeface="Times New Roman" panose="02020603050405020304" pitchFamily="18" charset="0"/>
              </a:rPr>
              <a:t>a. Displays the ability to follow rules, procedures, and routines appropriate in the weight</a:t>
            </a:r>
          </a:p>
          <a:p>
            <a:pPr lvl="0" eaLnBrk="0" fontAlgn="base" hangingPunct="0">
              <a:spcBef>
                <a:spcPct val="0"/>
              </a:spcBef>
              <a:spcAft>
                <a:spcPct val="0"/>
              </a:spcAft>
            </a:pPr>
            <a:r>
              <a:rPr lang="en-US" altLang="en-US" sz="1100" b="1" dirty="0">
                <a:solidFill>
                  <a:prstClr val="black"/>
                </a:solidFill>
                <a:latin typeface="Arial" panose="020B0604020202020204" pitchFamily="34" charset="0"/>
                <a:ea typeface="Times New Roman" panose="02020603050405020304" pitchFamily="18" charset="0"/>
              </a:rPr>
              <a:t>training setting.</a:t>
            </a:r>
          </a:p>
          <a:p>
            <a:pPr lvl="0" eaLnBrk="0" fontAlgn="base" hangingPunct="0">
              <a:spcBef>
                <a:spcPct val="0"/>
              </a:spcBef>
              <a:spcAft>
                <a:spcPct val="0"/>
              </a:spcAft>
            </a:pPr>
            <a:r>
              <a:rPr lang="en-US" altLang="en-US" sz="1100" b="1" dirty="0">
                <a:solidFill>
                  <a:prstClr val="black"/>
                </a:solidFill>
                <a:latin typeface="Arial" panose="020B0604020202020204" pitchFamily="34" charset="0"/>
                <a:ea typeface="Times New Roman" panose="02020603050405020304" pitchFamily="18" charset="0"/>
              </a:rPr>
              <a:t>b. Exhibits the ability to demonstrate safe and responsible behavior.</a:t>
            </a:r>
          </a:p>
          <a:p>
            <a:pPr lvl="0" eaLnBrk="0" fontAlgn="base" hangingPunct="0">
              <a:spcBef>
                <a:spcPct val="0"/>
              </a:spcBef>
              <a:spcAft>
                <a:spcPct val="0"/>
              </a:spcAft>
            </a:pPr>
            <a:r>
              <a:rPr lang="en-US" altLang="en-US" sz="1100" b="1" dirty="0">
                <a:solidFill>
                  <a:prstClr val="black"/>
                </a:solidFill>
                <a:latin typeface="Arial" panose="020B0604020202020204" pitchFamily="34" charset="0"/>
                <a:ea typeface="Times New Roman" panose="02020603050405020304" pitchFamily="18" charset="0"/>
              </a:rPr>
              <a:t>c. Identifies the difference between encouraging and discouraging progression while</a:t>
            </a:r>
          </a:p>
          <a:p>
            <a:pPr lvl="0" eaLnBrk="0" fontAlgn="base" hangingPunct="0">
              <a:spcBef>
                <a:spcPct val="0"/>
              </a:spcBef>
              <a:spcAft>
                <a:spcPct val="0"/>
              </a:spcAft>
            </a:pPr>
            <a:r>
              <a:rPr lang="en-US" altLang="en-US" sz="1100" b="1" dirty="0">
                <a:solidFill>
                  <a:prstClr val="black"/>
                </a:solidFill>
                <a:latin typeface="Arial" panose="020B0604020202020204" pitchFamily="34" charset="0"/>
                <a:ea typeface="Times New Roman" panose="02020603050405020304" pitchFamily="18" charset="0"/>
              </a:rPr>
              <a:t>training.</a:t>
            </a:r>
          </a:p>
          <a:p>
            <a:pPr lvl="0" eaLnBrk="0" fontAlgn="base" hangingPunct="0">
              <a:spcBef>
                <a:spcPct val="0"/>
              </a:spcBef>
              <a:spcAft>
                <a:spcPct val="0"/>
              </a:spcAft>
            </a:pPr>
            <a:r>
              <a:rPr lang="en-US" altLang="en-US" sz="1100" b="1" dirty="0">
                <a:solidFill>
                  <a:prstClr val="black"/>
                </a:solidFill>
                <a:latin typeface="Arial" panose="020B0604020202020204" pitchFamily="34" charset="0"/>
                <a:ea typeface="Times New Roman" panose="02020603050405020304" pitchFamily="18" charset="0"/>
              </a:rPr>
              <a:t>d. Demonstrates the ability to apply the rules and etiquette of various weight training</a:t>
            </a:r>
          </a:p>
          <a:p>
            <a:pPr lvl="0" eaLnBrk="0" fontAlgn="base" hangingPunct="0">
              <a:spcBef>
                <a:spcPct val="0"/>
              </a:spcBef>
              <a:spcAft>
                <a:spcPct val="0"/>
              </a:spcAft>
            </a:pPr>
            <a:r>
              <a:rPr lang="en-US" altLang="en-US" sz="1100" b="1" dirty="0">
                <a:solidFill>
                  <a:prstClr val="black"/>
                </a:solidFill>
                <a:latin typeface="Arial" panose="020B0604020202020204" pitchFamily="34" charset="0"/>
                <a:ea typeface="Times New Roman" panose="02020603050405020304" pitchFamily="18" charset="0"/>
              </a:rPr>
              <a:t>activities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FF0000"/>
                </a:solidFill>
                <a:effectLst/>
                <a:latin typeface="Arial" panose="020B0604020202020204" pitchFamily="34" charset="0"/>
                <a:ea typeface="Times New Roman" panose="02020603050405020304" pitchFamily="18" charset="0"/>
              </a:rPr>
              <a:t> </a:t>
            </a:r>
            <a:endParaRPr kumimoji="0" lang="en-US" altLang="en-US" sz="2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p:txBody>
      </p:sp>
      <p:sp>
        <p:nvSpPr>
          <p:cNvPr id="3" name="Rectangle 2">
            <a:extLst>
              <a:ext uri="{FF2B5EF4-FFF2-40B4-BE49-F238E27FC236}">
                <a16:creationId xmlns:a16="http://schemas.microsoft.com/office/drawing/2014/main" id="{EF3AC3AF-B088-4CD5-9439-3B1D38BA33DE}"/>
              </a:ext>
            </a:extLst>
          </p:cNvPr>
          <p:cNvSpPr/>
          <p:nvPr/>
        </p:nvSpPr>
        <p:spPr>
          <a:xfrm>
            <a:off x="1535056" y="-65789"/>
            <a:ext cx="3363516" cy="523220"/>
          </a:xfrm>
          <a:prstGeom prst="rect">
            <a:avLst/>
          </a:prstGeom>
        </p:spPr>
        <p:txBody>
          <a:bodyPr wrap="square">
            <a:spAutoFit/>
          </a:bodyPr>
          <a:lstStyle/>
          <a:p>
            <a:r>
              <a:rPr lang="en-US" sz="2800" b="1" u="sng" dirty="0">
                <a:solidFill>
                  <a:srgbClr val="0070C0"/>
                </a:solidFill>
                <a:latin typeface="Calibri" panose="020F0502020204030204" pitchFamily="34" charset="0"/>
                <a:ea typeface="Calibri" panose="020F0502020204030204" pitchFamily="34" charset="0"/>
                <a:cs typeface="Times New Roman" panose="02020603050405020304" pitchFamily="18" charset="0"/>
              </a:rPr>
              <a:t>Monday - Agenda</a:t>
            </a:r>
            <a:endParaRPr lang="en-US" sz="2800" u="sng" dirty="0">
              <a:solidFill>
                <a:srgbClr val="0070C0"/>
              </a:solidFill>
            </a:endParaRPr>
          </a:p>
        </p:txBody>
      </p:sp>
      <p:sp>
        <p:nvSpPr>
          <p:cNvPr id="5" name="Rectangle 4">
            <a:extLst>
              <a:ext uri="{FF2B5EF4-FFF2-40B4-BE49-F238E27FC236}">
                <a16:creationId xmlns:a16="http://schemas.microsoft.com/office/drawing/2014/main" id="{D1888BD9-B185-4B88-A0D8-8EEB4F405AC1}"/>
              </a:ext>
            </a:extLst>
          </p:cNvPr>
          <p:cNvSpPr/>
          <p:nvPr/>
        </p:nvSpPr>
        <p:spPr>
          <a:xfrm>
            <a:off x="7889491" y="84241"/>
            <a:ext cx="2103653" cy="400110"/>
          </a:xfrm>
          <a:prstGeom prst="rect">
            <a:avLst/>
          </a:prstGeom>
        </p:spPr>
        <p:txBody>
          <a:bodyPr wrap="none">
            <a:spAutoFit/>
          </a:bodyPr>
          <a:lstStyle/>
          <a:p>
            <a:r>
              <a:rPr lang="en-US" sz="2000" b="1" dirty="0">
                <a:solidFill>
                  <a:srgbClr val="FF0000"/>
                </a:solidFill>
                <a:latin typeface="Arial" panose="020B0604020202020204" pitchFamily="34" charset="0"/>
              </a:rPr>
              <a:t>Learning Target</a:t>
            </a:r>
          </a:p>
        </p:txBody>
      </p:sp>
      <p:sp>
        <p:nvSpPr>
          <p:cNvPr id="7" name="Rectangle 6">
            <a:extLst>
              <a:ext uri="{FF2B5EF4-FFF2-40B4-BE49-F238E27FC236}">
                <a16:creationId xmlns:a16="http://schemas.microsoft.com/office/drawing/2014/main" id="{6A1F7BB7-6103-4D0C-A35E-B923B4953942}"/>
              </a:ext>
            </a:extLst>
          </p:cNvPr>
          <p:cNvSpPr/>
          <p:nvPr/>
        </p:nvSpPr>
        <p:spPr>
          <a:xfrm>
            <a:off x="275173" y="3234473"/>
            <a:ext cx="2782388" cy="400110"/>
          </a:xfrm>
          <a:prstGeom prst="rect">
            <a:avLst/>
          </a:prstGeom>
        </p:spPr>
        <p:txBody>
          <a:bodyPr wrap="square">
            <a:spAutoFit/>
          </a:bodyPr>
          <a:lstStyle/>
          <a:p>
            <a:r>
              <a:rPr lang="en-US" sz="2000" b="1" dirty="0">
                <a:solidFill>
                  <a:srgbClr val="FF0000"/>
                </a:solidFill>
                <a:latin typeface="Arial" panose="020B0604020202020204" pitchFamily="34" charset="0"/>
              </a:rPr>
              <a:t>Criteria for Success</a:t>
            </a:r>
          </a:p>
        </p:txBody>
      </p:sp>
      <p:sp>
        <p:nvSpPr>
          <p:cNvPr id="8" name="Rectangle 7">
            <a:extLst>
              <a:ext uri="{FF2B5EF4-FFF2-40B4-BE49-F238E27FC236}">
                <a16:creationId xmlns:a16="http://schemas.microsoft.com/office/drawing/2014/main" id="{DBC248B4-6833-4180-9A8B-5296FE9B99CB}"/>
              </a:ext>
            </a:extLst>
          </p:cNvPr>
          <p:cNvSpPr/>
          <p:nvPr/>
        </p:nvSpPr>
        <p:spPr>
          <a:xfrm>
            <a:off x="7889491" y="1005058"/>
            <a:ext cx="2930610" cy="400110"/>
          </a:xfrm>
          <a:prstGeom prst="rect">
            <a:avLst/>
          </a:prstGeom>
        </p:spPr>
        <p:txBody>
          <a:bodyPr wrap="none">
            <a:spAutoFit/>
          </a:bodyPr>
          <a:lstStyle/>
          <a:p>
            <a:r>
              <a:rPr lang="en-US" sz="2000" b="1" dirty="0">
                <a:solidFill>
                  <a:srgbClr val="FF0000"/>
                </a:solidFill>
                <a:latin typeface="Arial" panose="020B0604020202020204" pitchFamily="34" charset="0"/>
              </a:rPr>
              <a:t>Opening  ( 10-15 mins)</a:t>
            </a:r>
          </a:p>
        </p:txBody>
      </p:sp>
      <p:sp>
        <p:nvSpPr>
          <p:cNvPr id="9" name="Rectangle 8">
            <a:extLst>
              <a:ext uri="{FF2B5EF4-FFF2-40B4-BE49-F238E27FC236}">
                <a16:creationId xmlns:a16="http://schemas.microsoft.com/office/drawing/2014/main" id="{12EB6FBD-DDB1-42AE-9848-F18D2D926FB3}"/>
              </a:ext>
            </a:extLst>
          </p:cNvPr>
          <p:cNvSpPr/>
          <p:nvPr/>
        </p:nvSpPr>
        <p:spPr>
          <a:xfrm>
            <a:off x="7889491" y="1635149"/>
            <a:ext cx="3708259" cy="400110"/>
          </a:xfrm>
          <a:prstGeom prst="rect">
            <a:avLst/>
          </a:prstGeom>
        </p:spPr>
        <p:txBody>
          <a:bodyPr wrap="none">
            <a:spAutoFit/>
          </a:bodyPr>
          <a:lstStyle/>
          <a:p>
            <a:r>
              <a:rPr lang="en-US" sz="2000" b="1" dirty="0">
                <a:solidFill>
                  <a:srgbClr val="FF0000"/>
                </a:solidFill>
                <a:latin typeface="Arial" panose="020B0604020202020204" pitchFamily="34" charset="0"/>
              </a:rPr>
              <a:t>Work-session  ( 20 - 25 mins)</a:t>
            </a:r>
          </a:p>
        </p:txBody>
      </p:sp>
      <p:sp>
        <p:nvSpPr>
          <p:cNvPr id="10" name="Rectangle 9">
            <a:extLst>
              <a:ext uri="{FF2B5EF4-FFF2-40B4-BE49-F238E27FC236}">
                <a16:creationId xmlns:a16="http://schemas.microsoft.com/office/drawing/2014/main" id="{A11349C9-89CB-43A5-B69F-A1C87D4684FF}"/>
              </a:ext>
            </a:extLst>
          </p:cNvPr>
          <p:cNvSpPr/>
          <p:nvPr/>
        </p:nvSpPr>
        <p:spPr>
          <a:xfrm>
            <a:off x="8007531" y="5219632"/>
            <a:ext cx="3050427" cy="707886"/>
          </a:xfrm>
          <a:prstGeom prst="rect">
            <a:avLst/>
          </a:prstGeom>
        </p:spPr>
        <p:txBody>
          <a:bodyPr wrap="square">
            <a:spAutoFit/>
          </a:bodyPr>
          <a:lstStyle/>
          <a:p>
            <a:r>
              <a:rPr lang="en-US" sz="2000" b="1" dirty="0">
                <a:solidFill>
                  <a:srgbClr val="FF0000"/>
                </a:solidFill>
                <a:latin typeface="Arial" panose="020B0604020202020204" pitchFamily="34" charset="0"/>
              </a:rPr>
              <a:t>Closing  ( 05 – 10 mins)</a:t>
            </a:r>
          </a:p>
          <a:p>
            <a:endParaRPr lang="en-US" sz="2000" b="1" dirty="0">
              <a:solidFill>
                <a:srgbClr val="FF0000"/>
              </a:solidFill>
              <a:latin typeface="Arial" panose="020B0604020202020204" pitchFamily="34" charset="0"/>
            </a:endParaRPr>
          </a:p>
        </p:txBody>
      </p:sp>
      <p:sp>
        <p:nvSpPr>
          <p:cNvPr id="11" name="Rectangle 10">
            <a:extLst>
              <a:ext uri="{FF2B5EF4-FFF2-40B4-BE49-F238E27FC236}">
                <a16:creationId xmlns:a16="http://schemas.microsoft.com/office/drawing/2014/main" id="{E7395489-B369-4270-BAEF-632D8344F606}"/>
              </a:ext>
            </a:extLst>
          </p:cNvPr>
          <p:cNvSpPr/>
          <p:nvPr/>
        </p:nvSpPr>
        <p:spPr>
          <a:xfrm>
            <a:off x="5764263" y="416563"/>
            <a:ext cx="6096000" cy="646331"/>
          </a:xfrm>
          <a:prstGeom prst="rect">
            <a:avLst/>
          </a:prstGeom>
        </p:spPr>
        <p:txBody>
          <a:bodyPr>
            <a:spAutoFit/>
          </a:bodyPr>
          <a:lstStyle/>
          <a:p>
            <a:r>
              <a:rPr lang="en-US" sz="1200" dirty="0"/>
              <a:t>I can identify the muscle group/area of focus for strength training exercises</a:t>
            </a:r>
          </a:p>
          <a:p>
            <a:endParaRPr lang="en-US" sz="1200" dirty="0"/>
          </a:p>
          <a:p>
            <a:r>
              <a:rPr lang="en-US" sz="1200" dirty="0"/>
              <a:t>I can use the proper technique and form to perform various strength training exercises</a:t>
            </a:r>
          </a:p>
        </p:txBody>
      </p:sp>
      <p:sp>
        <p:nvSpPr>
          <p:cNvPr id="12" name="Rectangle 11">
            <a:extLst>
              <a:ext uri="{FF2B5EF4-FFF2-40B4-BE49-F238E27FC236}">
                <a16:creationId xmlns:a16="http://schemas.microsoft.com/office/drawing/2014/main" id="{FC50BB21-5FC7-416E-8168-242CC5DBF6FF}"/>
              </a:ext>
            </a:extLst>
          </p:cNvPr>
          <p:cNvSpPr/>
          <p:nvPr/>
        </p:nvSpPr>
        <p:spPr>
          <a:xfrm>
            <a:off x="5786775" y="1350656"/>
            <a:ext cx="6414256" cy="646331"/>
          </a:xfrm>
          <a:prstGeom prst="rect">
            <a:avLst/>
          </a:prstGeom>
        </p:spPr>
        <p:txBody>
          <a:bodyPr wrap="square">
            <a:spAutoFit/>
          </a:bodyPr>
          <a:lstStyle/>
          <a:p>
            <a:r>
              <a:rPr lang="en-US" dirty="0"/>
              <a:t>Static &amp; Dynamic stretches</a:t>
            </a:r>
          </a:p>
          <a:p>
            <a:endParaRPr lang="en-US" dirty="0"/>
          </a:p>
        </p:txBody>
      </p:sp>
      <p:sp>
        <p:nvSpPr>
          <p:cNvPr id="15" name="Rectangle 14">
            <a:extLst>
              <a:ext uri="{FF2B5EF4-FFF2-40B4-BE49-F238E27FC236}">
                <a16:creationId xmlns:a16="http://schemas.microsoft.com/office/drawing/2014/main" id="{EA369CFF-2543-486A-AC66-54E22BBF72C1}"/>
              </a:ext>
            </a:extLst>
          </p:cNvPr>
          <p:cNvSpPr/>
          <p:nvPr/>
        </p:nvSpPr>
        <p:spPr>
          <a:xfrm>
            <a:off x="119270" y="2893739"/>
            <a:ext cx="3094194" cy="1186607"/>
          </a:xfrm>
          <a:prstGeom prst="rect">
            <a:avLst/>
          </a:prstGeom>
        </p:spPr>
        <p:txBody>
          <a:bodyPr wrap="square">
            <a:spAutoFit/>
          </a:bodyPr>
          <a:lstStyle/>
          <a:p>
            <a:pPr>
              <a:lnSpc>
                <a:spcPct val="107000"/>
              </a:lnSpc>
              <a:spcAft>
                <a:spcPts val="800"/>
              </a:spcAft>
            </a:pPr>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p:cNvSpPr txBox="1"/>
          <p:nvPr/>
        </p:nvSpPr>
        <p:spPr>
          <a:xfrm>
            <a:off x="5764263" y="2265240"/>
            <a:ext cx="6073488" cy="2677656"/>
          </a:xfrm>
          <a:prstGeom prst="rect">
            <a:avLst/>
          </a:prstGeom>
          <a:noFill/>
        </p:spPr>
        <p:txBody>
          <a:bodyPr wrap="square" rtlCol="0">
            <a:spAutoFit/>
          </a:bodyPr>
          <a:lstStyle/>
          <a:p>
            <a:pPr marL="228600" indent="-228600">
              <a:buAutoNum type="arabicPeriod"/>
            </a:pPr>
            <a:r>
              <a:rPr lang="en-US" sz="1200" dirty="0"/>
              <a:t>Teacher review expectations for strength training video</a:t>
            </a:r>
          </a:p>
          <a:p>
            <a:pPr marL="228600" indent="-228600">
              <a:buAutoNum type="arabicPeriod"/>
            </a:pPr>
            <a:r>
              <a:rPr lang="en-US" sz="1200" dirty="0"/>
              <a:t>Students will work in pairs to complete training video: </a:t>
            </a:r>
          </a:p>
          <a:p>
            <a:r>
              <a:rPr lang="en-US" sz="1200" dirty="0"/>
              <a:t>Today is preparation/practice day: students will choose exercise and research</a:t>
            </a:r>
          </a:p>
          <a:p>
            <a:r>
              <a:rPr lang="en-US" sz="1200" dirty="0"/>
              <a:t>(must get approval from coach of the exercise being done)</a:t>
            </a:r>
          </a:p>
          <a:p>
            <a:r>
              <a:rPr lang="en-US" sz="1200" dirty="0"/>
              <a:t>-complete rough draft of script</a:t>
            </a:r>
          </a:p>
          <a:p>
            <a:endParaRPr lang="en-US" sz="1200" dirty="0"/>
          </a:p>
          <a:p>
            <a:r>
              <a:rPr lang="en-US" sz="1200" dirty="0"/>
              <a:t>Criteria</a:t>
            </a:r>
          </a:p>
          <a:p>
            <a:pPr marL="228600" indent="-228600">
              <a:buAutoNum type="arabicPeriod"/>
            </a:pPr>
            <a:r>
              <a:rPr lang="en-US" sz="1200" dirty="0"/>
              <a:t>Name the exercise: 1 upper body and 1 lower body (one student for each exercise)</a:t>
            </a:r>
          </a:p>
          <a:p>
            <a:pPr marL="228600" indent="-228600">
              <a:buAutoNum type="arabicPeriod"/>
            </a:pPr>
            <a:r>
              <a:rPr lang="en-US" sz="1200" dirty="0"/>
              <a:t>Identify the muscle groups that are utilized in each exercise</a:t>
            </a:r>
          </a:p>
          <a:p>
            <a:pPr marL="228600" indent="-228600">
              <a:buAutoNum type="arabicPeriod"/>
            </a:pPr>
            <a:r>
              <a:rPr lang="en-US" sz="1200" dirty="0"/>
              <a:t>Describe in words and model the proper technique to complete each exercise</a:t>
            </a:r>
          </a:p>
          <a:p>
            <a:pPr marL="228600" indent="-228600">
              <a:buAutoNum type="arabicPeriod"/>
            </a:pPr>
            <a:r>
              <a:rPr lang="en-US" sz="1200" dirty="0"/>
              <a:t>Explain the importance of performing the exercise properly and specific injuries that can occur if done incorrectly </a:t>
            </a:r>
          </a:p>
          <a:p>
            <a:r>
              <a:rPr lang="en-US" sz="1200" dirty="0"/>
              <a:t>Upper: bench, bicep curls, chest press, shoulder press, frontal lifts, bent over row</a:t>
            </a:r>
          </a:p>
          <a:p>
            <a:r>
              <a:rPr lang="en-US" sz="1200" dirty="0"/>
              <a:t>Lower: dead lifts, lunges, high knees, calf raises, leg </a:t>
            </a:r>
            <a:r>
              <a:rPr lang="en-US" sz="1200" dirty="0" err="1"/>
              <a:t>ext</a:t>
            </a:r>
            <a:r>
              <a:rPr lang="en-US" sz="1200" dirty="0"/>
              <a:t> (kettle bell),  tuck j</a:t>
            </a:r>
          </a:p>
        </p:txBody>
      </p:sp>
      <p:sp>
        <p:nvSpPr>
          <p:cNvPr id="6" name="TextBox 5"/>
          <p:cNvSpPr txBox="1"/>
          <p:nvPr/>
        </p:nvSpPr>
        <p:spPr>
          <a:xfrm>
            <a:off x="6244046" y="5573575"/>
            <a:ext cx="5460274" cy="369332"/>
          </a:xfrm>
          <a:prstGeom prst="rect">
            <a:avLst/>
          </a:prstGeom>
          <a:noFill/>
        </p:spPr>
        <p:txBody>
          <a:bodyPr wrap="square" rtlCol="0">
            <a:spAutoFit/>
          </a:bodyPr>
          <a:lstStyle/>
          <a:p>
            <a:r>
              <a:rPr lang="en-US" dirty="0"/>
              <a:t>Locker Room &amp; cool down stretches</a:t>
            </a:r>
          </a:p>
        </p:txBody>
      </p:sp>
      <p:sp>
        <p:nvSpPr>
          <p:cNvPr id="16" name="TextBox 15"/>
          <p:cNvSpPr txBox="1"/>
          <p:nvPr/>
        </p:nvSpPr>
        <p:spPr>
          <a:xfrm>
            <a:off x="483326" y="3866606"/>
            <a:ext cx="4016103" cy="1754326"/>
          </a:xfrm>
          <a:prstGeom prst="rect">
            <a:avLst/>
          </a:prstGeom>
          <a:noFill/>
        </p:spPr>
        <p:txBody>
          <a:bodyPr wrap="square" rtlCol="0">
            <a:spAutoFit/>
          </a:bodyPr>
          <a:lstStyle/>
          <a:p>
            <a:r>
              <a:rPr lang="en-US" dirty="0"/>
              <a:t>I can use the proper form and technique to perform resistance training exercises</a:t>
            </a:r>
          </a:p>
          <a:p>
            <a:endParaRPr lang="en-US" dirty="0"/>
          </a:p>
          <a:p>
            <a:r>
              <a:rPr lang="en-US" dirty="0"/>
              <a:t>I can demonstrate and explain to peer the proper technique for strength training exercises </a:t>
            </a:r>
          </a:p>
        </p:txBody>
      </p:sp>
    </p:spTree>
    <p:extLst>
      <p:ext uri="{BB962C8B-B14F-4D97-AF65-F5344CB8AC3E}">
        <p14:creationId xmlns:p14="http://schemas.microsoft.com/office/powerpoint/2010/main" val="2851034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D5202AA-C441-4D39-88DA-989BA25CBBCD}"/>
              </a:ext>
            </a:extLst>
          </p:cNvPr>
          <p:cNvSpPr>
            <a:spLocks noChangeArrowheads="1"/>
          </p:cNvSpPr>
          <p:nvPr/>
        </p:nvSpPr>
        <p:spPr bwMode="auto">
          <a:xfrm>
            <a:off x="119269" y="241973"/>
            <a:ext cx="5253351" cy="70788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b="1" dirty="0">
              <a:solidFill>
                <a:srgbClr val="FF0000"/>
              </a:solidFill>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b="1" dirty="0">
                <a:solidFill>
                  <a:srgbClr val="FF0000"/>
                </a:solidFill>
                <a:latin typeface="Arial" panose="020B0604020202020204" pitchFamily="34" charset="0"/>
                <a:ea typeface="Times New Roman" panose="02020603050405020304" pitchFamily="18" charset="0"/>
              </a:rPr>
              <a:t>Jan 24   </a:t>
            </a:r>
            <a:r>
              <a:rPr kumimoji="0" lang="en-US" altLang="en-US" sz="2000" b="1" i="0" u="none" strike="noStrike" cap="none" normalizeH="0" baseline="0" dirty="0">
                <a:ln>
                  <a:noFill/>
                </a:ln>
                <a:solidFill>
                  <a:srgbClr val="FF0000"/>
                </a:solidFill>
                <a:effectLst/>
                <a:latin typeface="Arial" panose="020B0604020202020204" pitchFamily="34" charset="0"/>
                <a:ea typeface="Times New Roman" panose="02020603050405020304" pitchFamily="18" charset="0"/>
              </a:rPr>
              <a:t>Standard:  </a:t>
            </a:r>
            <a:endParaRPr kumimoji="0" lang="en-US" altLang="en-US" sz="2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p:txBody>
      </p:sp>
      <p:sp>
        <p:nvSpPr>
          <p:cNvPr id="3" name="Rectangle 2">
            <a:extLst>
              <a:ext uri="{FF2B5EF4-FFF2-40B4-BE49-F238E27FC236}">
                <a16:creationId xmlns:a16="http://schemas.microsoft.com/office/drawing/2014/main" id="{EF3AC3AF-B088-4CD5-9439-3B1D38BA33DE}"/>
              </a:ext>
            </a:extLst>
          </p:cNvPr>
          <p:cNvSpPr/>
          <p:nvPr/>
        </p:nvSpPr>
        <p:spPr>
          <a:xfrm>
            <a:off x="1535056" y="-65789"/>
            <a:ext cx="3363516" cy="523220"/>
          </a:xfrm>
          <a:prstGeom prst="rect">
            <a:avLst/>
          </a:prstGeom>
        </p:spPr>
        <p:txBody>
          <a:bodyPr wrap="square">
            <a:spAutoFit/>
          </a:bodyPr>
          <a:lstStyle/>
          <a:p>
            <a:r>
              <a:rPr lang="en-US" sz="2800" b="1" u="sng" dirty="0">
                <a:solidFill>
                  <a:srgbClr val="0070C0"/>
                </a:solidFill>
                <a:latin typeface="Calibri" panose="020F0502020204030204" pitchFamily="34" charset="0"/>
                <a:ea typeface="Calibri" panose="020F0502020204030204" pitchFamily="34" charset="0"/>
                <a:cs typeface="Times New Roman" panose="02020603050405020304" pitchFamily="18" charset="0"/>
              </a:rPr>
              <a:t>Tuesday - Agenda</a:t>
            </a:r>
            <a:endParaRPr lang="en-US" sz="2800" u="sng" dirty="0">
              <a:solidFill>
                <a:srgbClr val="0070C0"/>
              </a:solidFill>
            </a:endParaRPr>
          </a:p>
        </p:txBody>
      </p:sp>
      <p:sp>
        <p:nvSpPr>
          <p:cNvPr id="5" name="Rectangle 4">
            <a:extLst>
              <a:ext uri="{FF2B5EF4-FFF2-40B4-BE49-F238E27FC236}">
                <a16:creationId xmlns:a16="http://schemas.microsoft.com/office/drawing/2014/main" id="{D1888BD9-B185-4B88-A0D8-8EEB4F405AC1}"/>
              </a:ext>
            </a:extLst>
          </p:cNvPr>
          <p:cNvSpPr/>
          <p:nvPr/>
        </p:nvSpPr>
        <p:spPr>
          <a:xfrm>
            <a:off x="7889491" y="84241"/>
            <a:ext cx="2103653" cy="400110"/>
          </a:xfrm>
          <a:prstGeom prst="rect">
            <a:avLst/>
          </a:prstGeom>
        </p:spPr>
        <p:txBody>
          <a:bodyPr wrap="none">
            <a:spAutoFit/>
          </a:bodyPr>
          <a:lstStyle/>
          <a:p>
            <a:r>
              <a:rPr lang="en-US" sz="2000" b="1" dirty="0">
                <a:solidFill>
                  <a:srgbClr val="FF0000"/>
                </a:solidFill>
                <a:latin typeface="Arial" panose="020B0604020202020204" pitchFamily="34" charset="0"/>
              </a:rPr>
              <a:t>Learning Target</a:t>
            </a:r>
          </a:p>
        </p:txBody>
      </p:sp>
      <p:sp>
        <p:nvSpPr>
          <p:cNvPr id="7" name="Rectangle 6">
            <a:extLst>
              <a:ext uri="{FF2B5EF4-FFF2-40B4-BE49-F238E27FC236}">
                <a16:creationId xmlns:a16="http://schemas.microsoft.com/office/drawing/2014/main" id="{6A1F7BB7-6103-4D0C-A35E-B923B4953942}"/>
              </a:ext>
            </a:extLst>
          </p:cNvPr>
          <p:cNvSpPr/>
          <p:nvPr/>
        </p:nvSpPr>
        <p:spPr>
          <a:xfrm>
            <a:off x="275173" y="3234473"/>
            <a:ext cx="2782388" cy="400110"/>
          </a:xfrm>
          <a:prstGeom prst="rect">
            <a:avLst/>
          </a:prstGeom>
        </p:spPr>
        <p:txBody>
          <a:bodyPr wrap="square">
            <a:spAutoFit/>
          </a:bodyPr>
          <a:lstStyle/>
          <a:p>
            <a:r>
              <a:rPr lang="en-US" sz="2000" b="1" dirty="0">
                <a:solidFill>
                  <a:srgbClr val="FF0000"/>
                </a:solidFill>
                <a:latin typeface="Arial" panose="020B0604020202020204" pitchFamily="34" charset="0"/>
              </a:rPr>
              <a:t>Criteria for Success</a:t>
            </a:r>
          </a:p>
        </p:txBody>
      </p:sp>
      <p:sp>
        <p:nvSpPr>
          <p:cNvPr id="8" name="Rectangle 7">
            <a:extLst>
              <a:ext uri="{FF2B5EF4-FFF2-40B4-BE49-F238E27FC236}">
                <a16:creationId xmlns:a16="http://schemas.microsoft.com/office/drawing/2014/main" id="{DBC248B4-6833-4180-9A8B-5296FE9B99CB}"/>
              </a:ext>
            </a:extLst>
          </p:cNvPr>
          <p:cNvSpPr/>
          <p:nvPr/>
        </p:nvSpPr>
        <p:spPr>
          <a:xfrm>
            <a:off x="7889491" y="1783552"/>
            <a:ext cx="2930610" cy="400110"/>
          </a:xfrm>
          <a:prstGeom prst="rect">
            <a:avLst/>
          </a:prstGeom>
        </p:spPr>
        <p:txBody>
          <a:bodyPr wrap="none">
            <a:spAutoFit/>
          </a:bodyPr>
          <a:lstStyle/>
          <a:p>
            <a:r>
              <a:rPr lang="en-US" sz="2000" b="1" dirty="0">
                <a:solidFill>
                  <a:srgbClr val="FF0000"/>
                </a:solidFill>
                <a:latin typeface="Arial" panose="020B0604020202020204" pitchFamily="34" charset="0"/>
              </a:rPr>
              <a:t>Opening  ( 10-15 mins)</a:t>
            </a:r>
          </a:p>
        </p:txBody>
      </p:sp>
      <p:sp>
        <p:nvSpPr>
          <p:cNvPr id="9" name="Rectangle 8">
            <a:extLst>
              <a:ext uri="{FF2B5EF4-FFF2-40B4-BE49-F238E27FC236}">
                <a16:creationId xmlns:a16="http://schemas.microsoft.com/office/drawing/2014/main" id="{12EB6FBD-DDB1-42AE-9848-F18D2D926FB3}"/>
              </a:ext>
            </a:extLst>
          </p:cNvPr>
          <p:cNvSpPr/>
          <p:nvPr/>
        </p:nvSpPr>
        <p:spPr>
          <a:xfrm>
            <a:off x="7889491" y="2502969"/>
            <a:ext cx="3708259" cy="400110"/>
          </a:xfrm>
          <a:prstGeom prst="rect">
            <a:avLst/>
          </a:prstGeom>
        </p:spPr>
        <p:txBody>
          <a:bodyPr wrap="none">
            <a:spAutoFit/>
          </a:bodyPr>
          <a:lstStyle/>
          <a:p>
            <a:r>
              <a:rPr lang="en-US" sz="2000" b="1" dirty="0">
                <a:solidFill>
                  <a:srgbClr val="FF0000"/>
                </a:solidFill>
                <a:latin typeface="Arial" panose="020B0604020202020204" pitchFamily="34" charset="0"/>
              </a:rPr>
              <a:t>Work-session  ( 20 - 25 mins)</a:t>
            </a:r>
          </a:p>
        </p:txBody>
      </p:sp>
      <p:sp>
        <p:nvSpPr>
          <p:cNvPr id="10" name="Rectangle 9">
            <a:extLst>
              <a:ext uri="{FF2B5EF4-FFF2-40B4-BE49-F238E27FC236}">
                <a16:creationId xmlns:a16="http://schemas.microsoft.com/office/drawing/2014/main" id="{A11349C9-89CB-43A5-B69F-A1C87D4684FF}"/>
              </a:ext>
            </a:extLst>
          </p:cNvPr>
          <p:cNvSpPr/>
          <p:nvPr/>
        </p:nvSpPr>
        <p:spPr>
          <a:xfrm>
            <a:off x="7416103" y="5687868"/>
            <a:ext cx="3050427" cy="400110"/>
          </a:xfrm>
          <a:prstGeom prst="rect">
            <a:avLst/>
          </a:prstGeom>
        </p:spPr>
        <p:txBody>
          <a:bodyPr wrap="square">
            <a:spAutoFit/>
          </a:bodyPr>
          <a:lstStyle/>
          <a:p>
            <a:r>
              <a:rPr lang="en-US" sz="2000" b="1" dirty="0">
                <a:solidFill>
                  <a:srgbClr val="FF0000"/>
                </a:solidFill>
                <a:latin typeface="Arial" panose="020B0604020202020204" pitchFamily="34" charset="0"/>
              </a:rPr>
              <a:t>Closing  ( 05 – 10 mins)</a:t>
            </a:r>
          </a:p>
        </p:txBody>
      </p:sp>
      <p:sp>
        <p:nvSpPr>
          <p:cNvPr id="11" name="Rectangle 10">
            <a:extLst>
              <a:ext uri="{FF2B5EF4-FFF2-40B4-BE49-F238E27FC236}">
                <a16:creationId xmlns:a16="http://schemas.microsoft.com/office/drawing/2014/main" id="{E7395489-B369-4270-BAEF-632D8344F606}"/>
              </a:ext>
            </a:extLst>
          </p:cNvPr>
          <p:cNvSpPr/>
          <p:nvPr/>
        </p:nvSpPr>
        <p:spPr>
          <a:xfrm>
            <a:off x="5372620" y="533787"/>
            <a:ext cx="6096000" cy="276999"/>
          </a:xfrm>
          <a:prstGeom prst="rect">
            <a:avLst/>
          </a:prstGeom>
        </p:spPr>
        <p:txBody>
          <a:bodyPr>
            <a:spAutoFit/>
          </a:bodyPr>
          <a:lstStyle/>
          <a:p>
            <a:r>
              <a:rPr lang="en-US" sz="1200" dirty="0"/>
              <a:t>Same as previous day</a:t>
            </a:r>
          </a:p>
        </p:txBody>
      </p:sp>
      <p:sp>
        <p:nvSpPr>
          <p:cNvPr id="12" name="Rectangle 11">
            <a:extLst>
              <a:ext uri="{FF2B5EF4-FFF2-40B4-BE49-F238E27FC236}">
                <a16:creationId xmlns:a16="http://schemas.microsoft.com/office/drawing/2014/main" id="{FC50BB21-5FC7-416E-8168-242CC5DBF6FF}"/>
              </a:ext>
            </a:extLst>
          </p:cNvPr>
          <p:cNvSpPr/>
          <p:nvPr/>
        </p:nvSpPr>
        <p:spPr>
          <a:xfrm>
            <a:off x="5777744" y="2200084"/>
            <a:ext cx="6414256" cy="369332"/>
          </a:xfrm>
          <a:prstGeom prst="rect">
            <a:avLst/>
          </a:prstGeom>
        </p:spPr>
        <p:txBody>
          <a:bodyPr wrap="square">
            <a:spAutoFit/>
          </a:bodyPr>
          <a:lstStyle/>
          <a:p>
            <a:r>
              <a:rPr lang="en-US" dirty="0"/>
              <a:t>Same as previous day</a:t>
            </a:r>
          </a:p>
        </p:txBody>
      </p:sp>
      <p:sp>
        <p:nvSpPr>
          <p:cNvPr id="15" name="Rectangle 14">
            <a:extLst>
              <a:ext uri="{FF2B5EF4-FFF2-40B4-BE49-F238E27FC236}">
                <a16:creationId xmlns:a16="http://schemas.microsoft.com/office/drawing/2014/main" id="{EA369CFF-2543-486A-AC66-54E22BBF72C1}"/>
              </a:ext>
            </a:extLst>
          </p:cNvPr>
          <p:cNvSpPr/>
          <p:nvPr/>
        </p:nvSpPr>
        <p:spPr>
          <a:xfrm>
            <a:off x="119270" y="2893739"/>
            <a:ext cx="3094194" cy="1186607"/>
          </a:xfrm>
          <a:prstGeom prst="rect">
            <a:avLst/>
          </a:prstGeom>
        </p:spPr>
        <p:txBody>
          <a:bodyPr wrap="square">
            <a:spAutoFit/>
          </a:bodyPr>
          <a:lstStyle/>
          <a:p>
            <a:pPr>
              <a:lnSpc>
                <a:spcPct val="107000"/>
              </a:lnSpc>
              <a:spcAft>
                <a:spcPts val="800"/>
              </a:spcAft>
            </a:pPr>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p:cNvSpPr txBox="1"/>
          <p:nvPr/>
        </p:nvSpPr>
        <p:spPr>
          <a:xfrm>
            <a:off x="5443078" y="2856911"/>
            <a:ext cx="6073488" cy="523220"/>
          </a:xfrm>
          <a:prstGeom prst="rect">
            <a:avLst/>
          </a:prstGeom>
          <a:noFill/>
        </p:spPr>
        <p:txBody>
          <a:bodyPr wrap="square" rtlCol="0">
            <a:spAutoFit/>
          </a:bodyPr>
          <a:lstStyle/>
          <a:p>
            <a:pPr marL="228600" indent="-228600">
              <a:buAutoNum type="arabicPeriod"/>
            </a:pPr>
            <a:r>
              <a:rPr lang="en-US" sz="1400" b="1" dirty="0"/>
              <a:t>Student will use script from previous day to actually begin recording video</a:t>
            </a:r>
          </a:p>
          <a:p>
            <a:pPr marL="228600" indent="-228600">
              <a:buAutoNum type="arabicPeriod"/>
            </a:pPr>
            <a:r>
              <a:rPr lang="en-US" sz="1400" b="1" dirty="0"/>
              <a:t>Student will upload video to </a:t>
            </a:r>
            <a:r>
              <a:rPr lang="en-US" sz="1400" b="1" dirty="0" err="1"/>
              <a:t>nearpod</a:t>
            </a:r>
            <a:r>
              <a:rPr lang="en-US" sz="1400" b="1" dirty="0"/>
              <a:t> (if possible)</a:t>
            </a:r>
          </a:p>
        </p:txBody>
      </p:sp>
      <p:sp>
        <p:nvSpPr>
          <p:cNvPr id="16" name="TextBox 15"/>
          <p:cNvSpPr txBox="1"/>
          <p:nvPr/>
        </p:nvSpPr>
        <p:spPr>
          <a:xfrm>
            <a:off x="483326" y="3866606"/>
            <a:ext cx="3409405" cy="369332"/>
          </a:xfrm>
          <a:prstGeom prst="rect">
            <a:avLst/>
          </a:prstGeom>
          <a:noFill/>
        </p:spPr>
        <p:txBody>
          <a:bodyPr wrap="square" rtlCol="0">
            <a:spAutoFit/>
          </a:bodyPr>
          <a:lstStyle/>
          <a:p>
            <a:r>
              <a:rPr lang="en-US" dirty="0"/>
              <a:t>Same as previous day</a:t>
            </a:r>
          </a:p>
        </p:txBody>
      </p:sp>
      <p:sp>
        <p:nvSpPr>
          <p:cNvPr id="14" name="TextBox 13"/>
          <p:cNvSpPr txBox="1"/>
          <p:nvPr/>
        </p:nvSpPr>
        <p:spPr>
          <a:xfrm>
            <a:off x="6139543" y="6026422"/>
            <a:ext cx="4680558" cy="369332"/>
          </a:xfrm>
          <a:prstGeom prst="rect">
            <a:avLst/>
          </a:prstGeom>
          <a:noFill/>
        </p:spPr>
        <p:txBody>
          <a:bodyPr wrap="square" rtlCol="0">
            <a:spAutoFit/>
          </a:bodyPr>
          <a:lstStyle/>
          <a:p>
            <a:r>
              <a:rPr lang="en-US" dirty="0"/>
              <a:t>Cool down stretches</a:t>
            </a:r>
          </a:p>
        </p:txBody>
      </p:sp>
      <p:sp>
        <p:nvSpPr>
          <p:cNvPr id="18" name="Rectangle 17"/>
          <p:cNvSpPr/>
          <p:nvPr/>
        </p:nvSpPr>
        <p:spPr>
          <a:xfrm>
            <a:off x="0" y="814501"/>
            <a:ext cx="4918040" cy="2431435"/>
          </a:xfrm>
          <a:prstGeom prst="rect">
            <a:avLst/>
          </a:prstGeom>
        </p:spPr>
        <p:txBody>
          <a:bodyPr wrap="square">
            <a:spAutoFit/>
          </a:bodyPr>
          <a:lstStyle/>
          <a:p>
            <a:pPr lvl="0" eaLnBrk="0" fontAlgn="base" hangingPunct="0">
              <a:spcBef>
                <a:spcPct val="0"/>
              </a:spcBef>
              <a:spcAft>
                <a:spcPct val="0"/>
              </a:spcAft>
            </a:pPr>
            <a:r>
              <a:rPr lang="en-US" altLang="en-US" sz="2000" b="1" dirty="0">
                <a:solidFill>
                  <a:srgbClr val="FF0000"/>
                </a:solidFill>
                <a:latin typeface="Arial" panose="020B0604020202020204" pitchFamily="34" charset="0"/>
                <a:ea typeface="Times New Roman" panose="02020603050405020304" pitchFamily="18" charset="0"/>
              </a:rPr>
              <a:t> </a:t>
            </a:r>
            <a:r>
              <a:rPr lang="en-US" altLang="en-US" sz="1100" b="1" dirty="0">
                <a:solidFill>
                  <a:prstClr val="black"/>
                </a:solidFill>
                <a:latin typeface="Arial" panose="020B0604020202020204" pitchFamily="34" charset="0"/>
                <a:ea typeface="Times New Roman" panose="02020603050405020304" pitchFamily="18" charset="0"/>
              </a:rPr>
              <a:t>PEWT.4 The physically educated student exhibits responsible personal and social behavior</a:t>
            </a:r>
          </a:p>
          <a:p>
            <a:pPr lvl="0" eaLnBrk="0" fontAlgn="base" hangingPunct="0">
              <a:spcBef>
                <a:spcPct val="0"/>
              </a:spcBef>
              <a:spcAft>
                <a:spcPct val="0"/>
              </a:spcAft>
            </a:pPr>
            <a:r>
              <a:rPr lang="en-US" altLang="en-US" sz="1100" b="1" dirty="0">
                <a:solidFill>
                  <a:prstClr val="black"/>
                </a:solidFill>
                <a:latin typeface="Arial" panose="020B0604020202020204" pitchFamily="34" charset="0"/>
                <a:ea typeface="Times New Roman" panose="02020603050405020304" pitchFamily="18" charset="0"/>
              </a:rPr>
              <a:t>that respects self and others in physical activity settings.</a:t>
            </a:r>
          </a:p>
          <a:p>
            <a:pPr lvl="0" eaLnBrk="0" fontAlgn="base" hangingPunct="0">
              <a:spcBef>
                <a:spcPct val="0"/>
              </a:spcBef>
              <a:spcAft>
                <a:spcPct val="0"/>
              </a:spcAft>
            </a:pPr>
            <a:r>
              <a:rPr lang="en-US" altLang="en-US" sz="1100" b="1" dirty="0">
                <a:solidFill>
                  <a:prstClr val="black"/>
                </a:solidFill>
                <a:latin typeface="Arial" panose="020B0604020202020204" pitchFamily="34" charset="0"/>
                <a:ea typeface="Times New Roman" panose="02020603050405020304" pitchFamily="18" charset="0"/>
              </a:rPr>
              <a:t>a. Displays the ability to follow rules, procedures, and routines appropriate in the weight</a:t>
            </a:r>
          </a:p>
          <a:p>
            <a:pPr lvl="0" eaLnBrk="0" fontAlgn="base" hangingPunct="0">
              <a:spcBef>
                <a:spcPct val="0"/>
              </a:spcBef>
              <a:spcAft>
                <a:spcPct val="0"/>
              </a:spcAft>
            </a:pPr>
            <a:r>
              <a:rPr lang="en-US" altLang="en-US" sz="1100" b="1" dirty="0">
                <a:solidFill>
                  <a:prstClr val="black"/>
                </a:solidFill>
                <a:latin typeface="Arial" panose="020B0604020202020204" pitchFamily="34" charset="0"/>
                <a:ea typeface="Times New Roman" panose="02020603050405020304" pitchFamily="18" charset="0"/>
              </a:rPr>
              <a:t>training setting.</a:t>
            </a:r>
          </a:p>
          <a:p>
            <a:pPr lvl="0" eaLnBrk="0" fontAlgn="base" hangingPunct="0">
              <a:spcBef>
                <a:spcPct val="0"/>
              </a:spcBef>
              <a:spcAft>
                <a:spcPct val="0"/>
              </a:spcAft>
            </a:pPr>
            <a:r>
              <a:rPr lang="en-US" altLang="en-US" sz="1100" b="1" dirty="0">
                <a:solidFill>
                  <a:prstClr val="black"/>
                </a:solidFill>
                <a:latin typeface="Arial" panose="020B0604020202020204" pitchFamily="34" charset="0"/>
                <a:ea typeface="Times New Roman" panose="02020603050405020304" pitchFamily="18" charset="0"/>
              </a:rPr>
              <a:t>b. Exhibits the ability to demonstrate safe and responsible behavior.</a:t>
            </a:r>
          </a:p>
          <a:p>
            <a:pPr lvl="0" eaLnBrk="0" fontAlgn="base" hangingPunct="0">
              <a:spcBef>
                <a:spcPct val="0"/>
              </a:spcBef>
              <a:spcAft>
                <a:spcPct val="0"/>
              </a:spcAft>
            </a:pPr>
            <a:r>
              <a:rPr lang="en-US" altLang="en-US" sz="1100" b="1" dirty="0">
                <a:solidFill>
                  <a:prstClr val="black"/>
                </a:solidFill>
                <a:latin typeface="Arial" panose="020B0604020202020204" pitchFamily="34" charset="0"/>
                <a:ea typeface="Times New Roman" panose="02020603050405020304" pitchFamily="18" charset="0"/>
              </a:rPr>
              <a:t>c. Identifies the difference between encouraging and discouraging progression while</a:t>
            </a:r>
          </a:p>
          <a:p>
            <a:pPr lvl="0" eaLnBrk="0" fontAlgn="base" hangingPunct="0">
              <a:spcBef>
                <a:spcPct val="0"/>
              </a:spcBef>
              <a:spcAft>
                <a:spcPct val="0"/>
              </a:spcAft>
            </a:pPr>
            <a:r>
              <a:rPr lang="en-US" altLang="en-US" sz="1100" b="1" dirty="0">
                <a:solidFill>
                  <a:prstClr val="black"/>
                </a:solidFill>
                <a:latin typeface="Arial" panose="020B0604020202020204" pitchFamily="34" charset="0"/>
                <a:ea typeface="Times New Roman" panose="02020603050405020304" pitchFamily="18" charset="0"/>
              </a:rPr>
              <a:t>training.</a:t>
            </a:r>
          </a:p>
          <a:p>
            <a:pPr lvl="0" eaLnBrk="0" fontAlgn="base" hangingPunct="0">
              <a:spcBef>
                <a:spcPct val="0"/>
              </a:spcBef>
              <a:spcAft>
                <a:spcPct val="0"/>
              </a:spcAft>
            </a:pPr>
            <a:r>
              <a:rPr lang="en-US" altLang="en-US" sz="1100" b="1" dirty="0">
                <a:solidFill>
                  <a:prstClr val="black"/>
                </a:solidFill>
                <a:latin typeface="Arial" panose="020B0604020202020204" pitchFamily="34" charset="0"/>
                <a:ea typeface="Times New Roman" panose="02020603050405020304" pitchFamily="18" charset="0"/>
              </a:rPr>
              <a:t>d. Demonstrates the ability to apply the rules and etiquette of various weight training</a:t>
            </a:r>
          </a:p>
          <a:p>
            <a:pPr lvl="0" eaLnBrk="0" fontAlgn="base" hangingPunct="0">
              <a:spcBef>
                <a:spcPct val="0"/>
              </a:spcBef>
              <a:spcAft>
                <a:spcPct val="0"/>
              </a:spcAft>
            </a:pPr>
            <a:r>
              <a:rPr lang="en-US" altLang="en-US" sz="1100" b="1" dirty="0">
                <a:solidFill>
                  <a:prstClr val="black"/>
                </a:solidFill>
                <a:latin typeface="Arial" panose="020B0604020202020204" pitchFamily="34" charset="0"/>
                <a:ea typeface="Times New Roman" panose="02020603050405020304" pitchFamily="18" charset="0"/>
              </a:rPr>
              <a:t>activities</a:t>
            </a:r>
          </a:p>
        </p:txBody>
      </p:sp>
    </p:spTree>
    <p:extLst>
      <p:ext uri="{BB962C8B-B14F-4D97-AF65-F5344CB8AC3E}">
        <p14:creationId xmlns:p14="http://schemas.microsoft.com/office/powerpoint/2010/main" val="2467706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D5202AA-C441-4D39-88DA-989BA25CBBCD}"/>
              </a:ext>
            </a:extLst>
          </p:cNvPr>
          <p:cNvSpPr>
            <a:spLocks noChangeArrowheads="1"/>
          </p:cNvSpPr>
          <p:nvPr/>
        </p:nvSpPr>
        <p:spPr bwMode="auto">
          <a:xfrm>
            <a:off x="119270" y="270040"/>
            <a:ext cx="5253351" cy="70788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b="1" dirty="0">
              <a:solidFill>
                <a:srgbClr val="FF0000"/>
              </a:solidFill>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b="1" dirty="0">
                <a:solidFill>
                  <a:srgbClr val="FF0000"/>
                </a:solidFill>
                <a:latin typeface="Arial" panose="020B0604020202020204" pitchFamily="34" charset="0"/>
                <a:ea typeface="Times New Roman" panose="02020603050405020304" pitchFamily="18" charset="0"/>
              </a:rPr>
              <a:t>Jan 25 </a:t>
            </a:r>
            <a:r>
              <a:rPr kumimoji="0" lang="en-US" altLang="en-US" sz="2000" b="1" i="0" u="none" strike="noStrike" cap="none" normalizeH="0" baseline="0" dirty="0">
                <a:ln>
                  <a:noFill/>
                </a:ln>
                <a:solidFill>
                  <a:srgbClr val="FF0000"/>
                </a:solidFill>
                <a:effectLst/>
                <a:latin typeface="Arial" panose="020B0604020202020204" pitchFamily="34" charset="0"/>
                <a:ea typeface="Times New Roman" panose="02020603050405020304" pitchFamily="18" charset="0"/>
              </a:rPr>
              <a:t>Standard:  </a:t>
            </a:r>
            <a:endParaRPr kumimoji="0" lang="en-US" altLang="en-US" sz="2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p:txBody>
      </p:sp>
      <p:sp>
        <p:nvSpPr>
          <p:cNvPr id="3" name="Rectangle 2">
            <a:extLst>
              <a:ext uri="{FF2B5EF4-FFF2-40B4-BE49-F238E27FC236}">
                <a16:creationId xmlns:a16="http://schemas.microsoft.com/office/drawing/2014/main" id="{EF3AC3AF-B088-4CD5-9439-3B1D38BA33DE}"/>
              </a:ext>
            </a:extLst>
          </p:cNvPr>
          <p:cNvSpPr/>
          <p:nvPr/>
        </p:nvSpPr>
        <p:spPr>
          <a:xfrm>
            <a:off x="726711" y="63912"/>
            <a:ext cx="4973505" cy="523220"/>
          </a:xfrm>
          <a:prstGeom prst="rect">
            <a:avLst/>
          </a:prstGeom>
        </p:spPr>
        <p:txBody>
          <a:bodyPr wrap="square">
            <a:spAutoFit/>
          </a:bodyPr>
          <a:lstStyle/>
          <a:p>
            <a:r>
              <a:rPr lang="en-US" sz="2800" b="1" u="sng" dirty="0">
                <a:solidFill>
                  <a:srgbClr val="0070C0"/>
                </a:solidFill>
                <a:latin typeface="Calibri" panose="020F0502020204030204" pitchFamily="34" charset="0"/>
                <a:ea typeface="Calibri" panose="020F0502020204030204" pitchFamily="34" charset="0"/>
                <a:cs typeface="Times New Roman" panose="02020603050405020304" pitchFamily="18" charset="0"/>
              </a:rPr>
              <a:t>Wednesday - Agenda</a:t>
            </a:r>
            <a:endParaRPr lang="en-US" sz="2800" u="sng" dirty="0">
              <a:solidFill>
                <a:srgbClr val="0070C0"/>
              </a:solidFill>
            </a:endParaRPr>
          </a:p>
        </p:txBody>
      </p:sp>
      <p:sp>
        <p:nvSpPr>
          <p:cNvPr id="5" name="Rectangle 4">
            <a:extLst>
              <a:ext uri="{FF2B5EF4-FFF2-40B4-BE49-F238E27FC236}">
                <a16:creationId xmlns:a16="http://schemas.microsoft.com/office/drawing/2014/main" id="{D1888BD9-B185-4B88-A0D8-8EEB4F405AC1}"/>
              </a:ext>
            </a:extLst>
          </p:cNvPr>
          <p:cNvSpPr/>
          <p:nvPr/>
        </p:nvSpPr>
        <p:spPr>
          <a:xfrm>
            <a:off x="7889491" y="84241"/>
            <a:ext cx="2103653" cy="400110"/>
          </a:xfrm>
          <a:prstGeom prst="rect">
            <a:avLst/>
          </a:prstGeom>
        </p:spPr>
        <p:txBody>
          <a:bodyPr wrap="none">
            <a:spAutoFit/>
          </a:bodyPr>
          <a:lstStyle/>
          <a:p>
            <a:r>
              <a:rPr lang="en-US" sz="2000" b="1" dirty="0">
                <a:solidFill>
                  <a:srgbClr val="FF0000"/>
                </a:solidFill>
                <a:latin typeface="Arial" panose="020B0604020202020204" pitchFamily="34" charset="0"/>
              </a:rPr>
              <a:t>Learning Target</a:t>
            </a:r>
          </a:p>
        </p:txBody>
      </p:sp>
      <p:sp>
        <p:nvSpPr>
          <p:cNvPr id="7" name="Rectangle 6">
            <a:extLst>
              <a:ext uri="{FF2B5EF4-FFF2-40B4-BE49-F238E27FC236}">
                <a16:creationId xmlns:a16="http://schemas.microsoft.com/office/drawing/2014/main" id="{6A1F7BB7-6103-4D0C-A35E-B923B4953942}"/>
              </a:ext>
            </a:extLst>
          </p:cNvPr>
          <p:cNvSpPr/>
          <p:nvPr/>
        </p:nvSpPr>
        <p:spPr>
          <a:xfrm>
            <a:off x="275173" y="3234473"/>
            <a:ext cx="2782388" cy="400110"/>
          </a:xfrm>
          <a:prstGeom prst="rect">
            <a:avLst/>
          </a:prstGeom>
        </p:spPr>
        <p:txBody>
          <a:bodyPr wrap="square">
            <a:spAutoFit/>
          </a:bodyPr>
          <a:lstStyle/>
          <a:p>
            <a:r>
              <a:rPr lang="en-US" sz="2000" b="1" dirty="0">
                <a:solidFill>
                  <a:srgbClr val="FF0000"/>
                </a:solidFill>
                <a:latin typeface="Arial" panose="020B0604020202020204" pitchFamily="34" charset="0"/>
              </a:rPr>
              <a:t>Criteria for Success</a:t>
            </a:r>
          </a:p>
        </p:txBody>
      </p:sp>
      <p:sp>
        <p:nvSpPr>
          <p:cNvPr id="8" name="Rectangle 7">
            <a:extLst>
              <a:ext uri="{FF2B5EF4-FFF2-40B4-BE49-F238E27FC236}">
                <a16:creationId xmlns:a16="http://schemas.microsoft.com/office/drawing/2014/main" id="{DBC248B4-6833-4180-9A8B-5296FE9B99CB}"/>
              </a:ext>
            </a:extLst>
          </p:cNvPr>
          <p:cNvSpPr/>
          <p:nvPr/>
        </p:nvSpPr>
        <p:spPr>
          <a:xfrm>
            <a:off x="7889491" y="1005058"/>
            <a:ext cx="2930610" cy="400110"/>
          </a:xfrm>
          <a:prstGeom prst="rect">
            <a:avLst/>
          </a:prstGeom>
        </p:spPr>
        <p:txBody>
          <a:bodyPr wrap="none">
            <a:spAutoFit/>
          </a:bodyPr>
          <a:lstStyle/>
          <a:p>
            <a:r>
              <a:rPr lang="en-US" sz="2000" b="1" dirty="0">
                <a:solidFill>
                  <a:srgbClr val="FF0000"/>
                </a:solidFill>
                <a:latin typeface="Arial" panose="020B0604020202020204" pitchFamily="34" charset="0"/>
              </a:rPr>
              <a:t>Opening  ( 10-15 mins)</a:t>
            </a:r>
          </a:p>
        </p:txBody>
      </p:sp>
      <p:sp>
        <p:nvSpPr>
          <p:cNvPr id="9" name="Rectangle 8">
            <a:extLst>
              <a:ext uri="{FF2B5EF4-FFF2-40B4-BE49-F238E27FC236}">
                <a16:creationId xmlns:a16="http://schemas.microsoft.com/office/drawing/2014/main" id="{12EB6FBD-DDB1-42AE-9848-F18D2D926FB3}"/>
              </a:ext>
            </a:extLst>
          </p:cNvPr>
          <p:cNvSpPr/>
          <p:nvPr/>
        </p:nvSpPr>
        <p:spPr>
          <a:xfrm>
            <a:off x="7889491" y="1635149"/>
            <a:ext cx="3708259" cy="400110"/>
          </a:xfrm>
          <a:prstGeom prst="rect">
            <a:avLst/>
          </a:prstGeom>
        </p:spPr>
        <p:txBody>
          <a:bodyPr wrap="none">
            <a:spAutoFit/>
          </a:bodyPr>
          <a:lstStyle/>
          <a:p>
            <a:r>
              <a:rPr lang="en-US" sz="2000" b="1" dirty="0">
                <a:solidFill>
                  <a:srgbClr val="FF0000"/>
                </a:solidFill>
                <a:latin typeface="Arial" panose="020B0604020202020204" pitchFamily="34" charset="0"/>
              </a:rPr>
              <a:t>Work-session  ( 20 - 25 mins)</a:t>
            </a:r>
          </a:p>
        </p:txBody>
      </p:sp>
      <p:sp>
        <p:nvSpPr>
          <p:cNvPr id="10" name="Rectangle 9">
            <a:extLst>
              <a:ext uri="{FF2B5EF4-FFF2-40B4-BE49-F238E27FC236}">
                <a16:creationId xmlns:a16="http://schemas.microsoft.com/office/drawing/2014/main" id="{A11349C9-89CB-43A5-B69F-A1C87D4684FF}"/>
              </a:ext>
            </a:extLst>
          </p:cNvPr>
          <p:cNvSpPr/>
          <p:nvPr/>
        </p:nvSpPr>
        <p:spPr>
          <a:xfrm>
            <a:off x="8007531" y="4865689"/>
            <a:ext cx="3050427" cy="707886"/>
          </a:xfrm>
          <a:prstGeom prst="rect">
            <a:avLst/>
          </a:prstGeom>
        </p:spPr>
        <p:txBody>
          <a:bodyPr wrap="square">
            <a:spAutoFit/>
          </a:bodyPr>
          <a:lstStyle/>
          <a:p>
            <a:r>
              <a:rPr lang="en-US" sz="2000" b="1" dirty="0">
                <a:solidFill>
                  <a:srgbClr val="FF0000"/>
                </a:solidFill>
                <a:latin typeface="Arial" panose="020B0604020202020204" pitchFamily="34" charset="0"/>
              </a:rPr>
              <a:t>Closing  ( 05 – 10 mins)</a:t>
            </a:r>
          </a:p>
          <a:p>
            <a:endParaRPr lang="en-US" sz="2000" b="1" dirty="0">
              <a:solidFill>
                <a:srgbClr val="FF0000"/>
              </a:solidFill>
              <a:latin typeface="Arial" panose="020B0604020202020204" pitchFamily="34" charset="0"/>
            </a:endParaRPr>
          </a:p>
        </p:txBody>
      </p:sp>
      <p:sp>
        <p:nvSpPr>
          <p:cNvPr id="12" name="Rectangle 11">
            <a:extLst>
              <a:ext uri="{FF2B5EF4-FFF2-40B4-BE49-F238E27FC236}">
                <a16:creationId xmlns:a16="http://schemas.microsoft.com/office/drawing/2014/main" id="{FC50BB21-5FC7-416E-8168-242CC5DBF6FF}"/>
              </a:ext>
            </a:extLst>
          </p:cNvPr>
          <p:cNvSpPr/>
          <p:nvPr/>
        </p:nvSpPr>
        <p:spPr>
          <a:xfrm>
            <a:off x="5786775" y="1350656"/>
            <a:ext cx="6414256" cy="369332"/>
          </a:xfrm>
          <a:prstGeom prst="rect">
            <a:avLst/>
          </a:prstGeom>
        </p:spPr>
        <p:txBody>
          <a:bodyPr wrap="square">
            <a:spAutoFit/>
          </a:bodyPr>
          <a:lstStyle/>
          <a:p>
            <a:r>
              <a:rPr lang="en-US" dirty="0"/>
              <a:t>5 minute Walk </a:t>
            </a:r>
          </a:p>
        </p:txBody>
      </p:sp>
      <p:sp>
        <p:nvSpPr>
          <p:cNvPr id="15" name="Rectangle 14">
            <a:extLst>
              <a:ext uri="{FF2B5EF4-FFF2-40B4-BE49-F238E27FC236}">
                <a16:creationId xmlns:a16="http://schemas.microsoft.com/office/drawing/2014/main" id="{EA369CFF-2543-486A-AC66-54E22BBF72C1}"/>
              </a:ext>
            </a:extLst>
          </p:cNvPr>
          <p:cNvSpPr/>
          <p:nvPr/>
        </p:nvSpPr>
        <p:spPr>
          <a:xfrm>
            <a:off x="119270" y="2893739"/>
            <a:ext cx="3094194" cy="1186607"/>
          </a:xfrm>
          <a:prstGeom prst="rect">
            <a:avLst/>
          </a:prstGeom>
        </p:spPr>
        <p:txBody>
          <a:bodyPr wrap="square">
            <a:spAutoFit/>
          </a:bodyPr>
          <a:lstStyle/>
          <a:p>
            <a:pPr>
              <a:lnSpc>
                <a:spcPct val="107000"/>
              </a:lnSpc>
              <a:spcAft>
                <a:spcPts val="800"/>
              </a:spcAft>
            </a:pPr>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3" name="Rectangle 12"/>
          <p:cNvSpPr/>
          <p:nvPr/>
        </p:nvSpPr>
        <p:spPr>
          <a:xfrm>
            <a:off x="5723765" y="5298009"/>
            <a:ext cx="6096000" cy="646331"/>
          </a:xfrm>
          <a:prstGeom prst="rect">
            <a:avLst/>
          </a:prstGeom>
        </p:spPr>
        <p:txBody>
          <a:bodyPr>
            <a:spAutoFit/>
          </a:bodyPr>
          <a:lstStyle/>
          <a:p>
            <a:r>
              <a:rPr lang="en-US" dirty="0"/>
              <a:t>-locker room unlocked for 5 minutes</a:t>
            </a:r>
          </a:p>
          <a:p>
            <a:r>
              <a:rPr lang="en-US" dirty="0"/>
              <a:t>                         </a:t>
            </a:r>
          </a:p>
        </p:txBody>
      </p:sp>
      <p:pic>
        <p:nvPicPr>
          <p:cNvPr id="14" name="Picture 13"/>
          <p:cNvPicPr>
            <a:picLocks noChangeAspect="1"/>
          </p:cNvPicPr>
          <p:nvPr/>
        </p:nvPicPr>
        <p:blipFill>
          <a:blip r:embed="rId2"/>
          <a:stretch>
            <a:fillRect/>
          </a:stretch>
        </p:blipFill>
        <p:spPr>
          <a:xfrm>
            <a:off x="417251" y="1035949"/>
            <a:ext cx="5881424" cy="1548340"/>
          </a:xfrm>
          <a:prstGeom prst="rect">
            <a:avLst/>
          </a:prstGeom>
        </p:spPr>
      </p:pic>
      <p:sp>
        <p:nvSpPr>
          <p:cNvPr id="4" name="Rectangle 3">
            <a:extLst>
              <a:ext uri="{FF2B5EF4-FFF2-40B4-BE49-F238E27FC236}">
                <a16:creationId xmlns:a16="http://schemas.microsoft.com/office/drawing/2014/main" id="{90C195EF-5F26-4D3D-9212-7DDE81C0C98D}"/>
              </a:ext>
            </a:extLst>
          </p:cNvPr>
          <p:cNvSpPr/>
          <p:nvPr/>
        </p:nvSpPr>
        <p:spPr>
          <a:xfrm>
            <a:off x="5587014" y="2365467"/>
            <a:ext cx="6096000" cy="1200329"/>
          </a:xfrm>
          <a:prstGeom prst="rect">
            <a:avLst/>
          </a:prstGeom>
        </p:spPr>
        <p:txBody>
          <a:bodyPr>
            <a:spAutoFit/>
          </a:bodyPr>
          <a:lstStyle/>
          <a:p>
            <a:pPr marL="228600" indent="-228600">
              <a:buAutoNum type="arabicPeriod"/>
            </a:pPr>
            <a:r>
              <a:rPr lang="en-US" dirty="0"/>
              <a:t>Students will watch videos  (if technology is unavailable students will explain just as they did for the video and have students perform exercises) from peers of exercise technique and will perform each exercise for 2 sets of 10</a:t>
            </a:r>
          </a:p>
        </p:txBody>
      </p:sp>
      <p:sp>
        <p:nvSpPr>
          <p:cNvPr id="6" name="TextBox 5">
            <a:extLst>
              <a:ext uri="{FF2B5EF4-FFF2-40B4-BE49-F238E27FC236}">
                <a16:creationId xmlns:a16="http://schemas.microsoft.com/office/drawing/2014/main" id="{1DEEC325-DF94-4DC9-8A3A-0214E24F254D}"/>
              </a:ext>
            </a:extLst>
          </p:cNvPr>
          <p:cNvSpPr txBox="1"/>
          <p:nvPr/>
        </p:nvSpPr>
        <p:spPr>
          <a:xfrm>
            <a:off x="417251" y="3994951"/>
            <a:ext cx="2707689" cy="369332"/>
          </a:xfrm>
          <a:prstGeom prst="rect">
            <a:avLst/>
          </a:prstGeom>
          <a:noFill/>
        </p:spPr>
        <p:txBody>
          <a:bodyPr wrap="square" rtlCol="0">
            <a:spAutoFit/>
          </a:bodyPr>
          <a:lstStyle/>
          <a:p>
            <a:r>
              <a:rPr lang="en-US" dirty="0"/>
              <a:t>Same as previous day</a:t>
            </a:r>
          </a:p>
        </p:txBody>
      </p:sp>
    </p:spTree>
    <p:extLst>
      <p:ext uri="{BB962C8B-B14F-4D97-AF65-F5344CB8AC3E}">
        <p14:creationId xmlns:p14="http://schemas.microsoft.com/office/powerpoint/2010/main" val="2043320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D5202AA-C441-4D39-88DA-989BA25CBBCD}"/>
              </a:ext>
            </a:extLst>
          </p:cNvPr>
          <p:cNvSpPr>
            <a:spLocks noChangeArrowheads="1"/>
          </p:cNvSpPr>
          <p:nvPr/>
        </p:nvSpPr>
        <p:spPr bwMode="auto">
          <a:xfrm>
            <a:off x="119269" y="-58094"/>
            <a:ext cx="5253351" cy="32162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b="1" dirty="0">
              <a:solidFill>
                <a:srgbClr val="FF0000"/>
              </a:solidFill>
              <a:latin typeface="Arial" panose="020B0604020202020204" pitchFamily="34" charset="0"/>
              <a:ea typeface="Times New Roman" panose="02020603050405020304" pitchFamily="18" charset="0"/>
            </a:endParaRPr>
          </a:p>
          <a:p>
            <a:pPr lvl="0" eaLnBrk="0" fontAlgn="base" hangingPunct="0">
              <a:spcBef>
                <a:spcPct val="0"/>
              </a:spcBef>
              <a:spcAft>
                <a:spcPct val="0"/>
              </a:spcAft>
            </a:pPr>
            <a:r>
              <a:rPr lang="en-US" altLang="en-US" sz="2000" b="1" dirty="0">
                <a:solidFill>
                  <a:srgbClr val="FF0000"/>
                </a:solidFill>
                <a:latin typeface="Arial" panose="020B0604020202020204" pitchFamily="34" charset="0"/>
                <a:ea typeface="Times New Roman" panose="02020603050405020304" pitchFamily="18" charset="0"/>
              </a:rPr>
              <a:t>Jan 26 </a:t>
            </a:r>
            <a:r>
              <a:rPr kumimoji="0" lang="en-US" altLang="en-US" sz="2000" b="1" i="0" u="none" strike="noStrike" cap="none" normalizeH="0" baseline="0" dirty="0">
                <a:ln>
                  <a:noFill/>
                </a:ln>
                <a:solidFill>
                  <a:srgbClr val="FF0000"/>
                </a:solidFill>
                <a:effectLst/>
                <a:latin typeface="Arial" panose="020B0604020202020204" pitchFamily="34" charset="0"/>
                <a:ea typeface="Times New Roman" panose="02020603050405020304" pitchFamily="18" charset="0"/>
              </a:rPr>
              <a:t>Standard: </a:t>
            </a:r>
            <a:r>
              <a:rPr lang="en-US" altLang="en-US" sz="2000" b="1" dirty="0">
                <a:solidFill>
                  <a:srgbClr val="FF0000"/>
                </a:solidFill>
                <a:latin typeface="Arial" panose="020B0604020202020204" pitchFamily="34" charset="0"/>
                <a:ea typeface="Times New Roman" panose="02020603050405020304" pitchFamily="18" charset="0"/>
              </a:rPr>
              <a:t> </a:t>
            </a:r>
          </a:p>
          <a:p>
            <a:pPr lvl="0" eaLnBrk="0" fontAlgn="base" hangingPunct="0">
              <a:spcBef>
                <a:spcPct val="0"/>
              </a:spcBef>
              <a:spcAft>
                <a:spcPct val="0"/>
              </a:spcAft>
            </a:pPr>
            <a:r>
              <a:rPr lang="en-US" altLang="en-US" sz="1100" b="1" dirty="0">
                <a:solidFill>
                  <a:prstClr val="black"/>
                </a:solidFill>
                <a:latin typeface="Arial" panose="020B0604020202020204" pitchFamily="34" charset="0"/>
                <a:ea typeface="Times New Roman" panose="02020603050405020304" pitchFamily="18" charset="0"/>
              </a:rPr>
              <a:t>PEWT.4 The physically educated student exhibits responsible personal and social behavior</a:t>
            </a:r>
          </a:p>
          <a:p>
            <a:pPr lvl="0" eaLnBrk="0" fontAlgn="base" hangingPunct="0">
              <a:spcBef>
                <a:spcPct val="0"/>
              </a:spcBef>
              <a:spcAft>
                <a:spcPct val="0"/>
              </a:spcAft>
            </a:pPr>
            <a:r>
              <a:rPr lang="en-US" altLang="en-US" sz="1100" b="1" dirty="0">
                <a:solidFill>
                  <a:prstClr val="black"/>
                </a:solidFill>
                <a:latin typeface="Arial" panose="020B0604020202020204" pitchFamily="34" charset="0"/>
                <a:ea typeface="Times New Roman" panose="02020603050405020304" pitchFamily="18" charset="0"/>
              </a:rPr>
              <a:t>that respects self and others in physical activity settings.</a:t>
            </a:r>
          </a:p>
          <a:p>
            <a:pPr lvl="0" eaLnBrk="0" fontAlgn="base" hangingPunct="0">
              <a:spcBef>
                <a:spcPct val="0"/>
              </a:spcBef>
              <a:spcAft>
                <a:spcPct val="0"/>
              </a:spcAft>
            </a:pPr>
            <a:r>
              <a:rPr lang="en-US" altLang="en-US" sz="1100" b="1" dirty="0">
                <a:solidFill>
                  <a:prstClr val="black"/>
                </a:solidFill>
                <a:latin typeface="Arial" panose="020B0604020202020204" pitchFamily="34" charset="0"/>
                <a:ea typeface="Times New Roman" panose="02020603050405020304" pitchFamily="18" charset="0"/>
              </a:rPr>
              <a:t>a. Displays the ability to follow rules, procedures, and routines appropriate in the weight</a:t>
            </a:r>
          </a:p>
          <a:p>
            <a:pPr lvl="0" eaLnBrk="0" fontAlgn="base" hangingPunct="0">
              <a:spcBef>
                <a:spcPct val="0"/>
              </a:spcBef>
              <a:spcAft>
                <a:spcPct val="0"/>
              </a:spcAft>
            </a:pPr>
            <a:r>
              <a:rPr lang="en-US" altLang="en-US" sz="1100" b="1" dirty="0">
                <a:solidFill>
                  <a:prstClr val="black"/>
                </a:solidFill>
                <a:latin typeface="Arial" panose="020B0604020202020204" pitchFamily="34" charset="0"/>
                <a:ea typeface="Times New Roman" panose="02020603050405020304" pitchFamily="18" charset="0"/>
              </a:rPr>
              <a:t>training setting.</a:t>
            </a:r>
          </a:p>
          <a:p>
            <a:pPr lvl="0" eaLnBrk="0" fontAlgn="base" hangingPunct="0">
              <a:spcBef>
                <a:spcPct val="0"/>
              </a:spcBef>
              <a:spcAft>
                <a:spcPct val="0"/>
              </a:spcAft>
            </a:pPr>
            <a:r>
              <a:rPr lang="en-US" altLang="en-US" sz="1100" b="1" dirty="0">
                <a:solidFill>
                  <a:prstClr val="black"/>
                </a:solidFill>
                <a:latin typeface="Arial" panose="020B0604020202020204" pitchFamily="34" charset="0"/>
                <a:ea typeface="Times New Roman" panose="02020603050405020304" pitchFamily="18" charset="0"/>
              </a:rPr>
              <a:t>b. Exhibits the ability to demonstrate safe and responsible behavior.</a:t>
            </a:r>
          </a:p>
          <a:p>
            <a:pPr lvl="0" eaLnBrk="0" fontAlgn="base" hangingPunct="0">
              <a:spcBef>
                <a:spcPct val="0"/>
              </a:spcBef>
              <a:spcAft>
                <a:spcPct val="0"/>
              </a:spcAft>
            </a:pPr>
            <a:r>
              <a:rPr lang="en-US" altLang="en-US" sz="1100" b="1" dirty="0">
                <a:solidFill>
                  <a:prstClr val="black"/>
                </a:solidFill>
                <a:latin typeface="Arial" panose="020B0604020202020204" pitchFamily="34" charset="0"/>
                <a:ea typeface="Times New Roman" panose="02020603050405020304" pitchFamily="18" charset="0"/>
              </a:rPr>
              <a:t>c. Identifies the difference between encouraging and discouraging progression while</a:t>
            </a:r>
          </a:p>
          <a:p>
            <a:pPr lvl="0" eaLnBrk="0" fontAlgn="base" hangingPunct="0">
              <a:spcBef>
                <a:spcPct val="0"/>
              </a:spcBef>
              <a:spcAft>
                <a:spcPct val="0"/>
              </a:spcAft>
            </a:pPr>
            <a:r>
              <a:rPr lang="en-US" altLang="en-US" sz="1100" b="1" dirty="0">
                <a:solidFill>
                  <a:prstClr val="black"/>
                </a:solidFill>
                <a:latin typeface="Arial" panose="020B0604020202020204" pitchFamily="34" charset="0"/>
                <a:ea typeface="Times New Roman" panose="02020603050405020304" pitchFamily="18" charset="0"/>
              </a:rPr>
              <a:t>training.</a:t>
            </a:r>
          </a:p>
          <a:p>
            <a:pPr lvl="0" eaLnBrk="0" fontAlgn="base" hangingPunct="0">
              <a:spcBef>
                <a:spcPct val="0"/>
              </a:spcBef>
              <a:spcAft>
                <a:spcPct val="0"/>
              </a:spcAft>
            </a:pPr>
            <a:r>
              <a:rPr lang="en-US" altLang="en-US" sz="1100" b="1" dirty="0">
                <a:solidFill>
                  <a:prstClr val="black"/>
                </a:solidFill>
                <a:latin typeface="Arial" panose="020B0604020202020204" pitchFamily="34" charset="0"/>
                <a:ea typeface="Times New Roman" panose="02020603050405020304" pitchFamily="18" charset="0"/>
              </a:rPr>
              <a:t>d. Demonstrates the ability to apply the rules and etiquette of various weight training</a:t>
            </a:r>
          </a:p>
          <a:p>
            <a:pPr lvl="0" eaLnBrk="0" fontAlgn="base" hangingPunct="0">
              <a:spcBef>
                <a:spcPct val="0"/>
              </a:spcBef>
              <a:spcAft>
                <a:spcPct val="0"/>
              </a:spcAft>
            </a:pPr>
            <a:r>
              <a:rPr lang="en-US" altLang="en-US" sz="1100" b="1" dirty="0">
                <a:solidFill>
                  <a:prstClr val="black"/>
                </a:solidFill>
                <a:latin typeface="Arial" panose="020B0604020202020204" pitchFamily="34" charset="0"/>
                <a:ea typeface="Times New Roman" panose="02020603050405020304" pitchFamily="18" charset="0"/>
              </a:rPr>
              <a:t>activities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FF0000"/>
                </a:solidFill>
                <a:effectLst/>
                <a:latin typeface="Arial" panose="020B0604020202020204" pitchFamily="34" charset="0"/>
                <a:ea typeface="Times New Roman" panose="02020603050405020304" pitchFamily="18" charset="0"/>
              </a:rPr>
              <a:t> </a:t>
            </a:r>
            <a:endParaRPr kumimoji="0" lang="en-US" altLang="en-US" sz="2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p:txBody>
      </p:sp>
      <p:sp>
        <p:nvSpPr>
          <p:cNvPr id="3" name="Rectangle 2">
            <a:extLst>
              <a:ext uri="{FF2B5EF4-FFF2-40B4-BE49-F238E27FC236}">
                <a16:creationId xmlns:a16="http://schemas.microsoft.com/office/drawing/2014/main" id="{EF3AC3AF-B088-4CD5-9439-3B1D38BA33DE}"/>
              </a:ext>
            </a:extLst>
          </p:cNvPr>
          <p:cNvSpPr/>
          <p:nvPr/>
        </p:nvSpPr>
        <p:spPr>
          <a:xfrm>
            <a:off x="1535056" y="-65789"/>
            <a:ext cx="3363516" cy="523220"/>
          </a:xfrm>
          <a:prstGeom prst="rect">
            <a:avLst/>
          </a:prstGeom>
        </p:spPr>
        <p:txBody>
          <a:bodyPr wrap="square">
            <a:spAutoFit/>
          </a:bodyPr>
          <a:lstStyle/>
          <a:p>
            <a:r>
              <a:rPr lang="en-US" sz="2800" b="1" u="sng" dirty="0">
                <a:solidFill>
                  <a:srgbClr val="0070C0"/>
                </a:solidFill>
                <a:latin typeface="Calibri" panose="020F0502020204030204" pitchFamily="34" charset="0"/>
                <a:ea typeface="Calibri" panose="020F0502020204030204" pitchFamily="34" charset="0"/>
                <a:cs typeface="Times New Roman" panose="02020603050405020304" pitchFamily="18" charset="0"/>
              </a:rPr>
              <a:t>Thursday - Agenda</a:t>
            </a:r>
            <a:endParaRPr lang="en-US" sz="2800" u="sng" dirty="0">
              <a:solidFill>
                <a:srgbClr val="0070C0"/>
              </a:solidFill>
            </a:endParaRPr>
          </a:p>
        </p:txBody>
      </p:sp>
      <p:sp>
        <p:nvSpPr>
          <p:cNvPr id="5" name="Rectangle 4">
            <a:extLst>
              <a:ext uri="{FF2B5EF4-FFF2-40B4-BE49-F238E27FC236}">
                <a16:creationId xmlns:a16="http://schemas.microsoft.com/office/drawing/2014/main" id="{D1888BD9-B185-4B88-A0D8-8EEB4F405AC1}"/>
              </a:ext>
            </a:extLst>
          </p:cNvPr>
          <p:cNvSpPr/>
          <p:nvPr/>
        </p:nvSpPr>
        <p:spPr>
          <a:xfrm>
            <a:off x="7889491" y="84241"/>
            <a:ext cx="2103653" cy="400110"/>
          </a:xfrm>
          <a:prstGeom prst="rect">
            <a:avLst/>
          </a:prstGeom>
        </p:spPr>
        <p:txBody>
          <a:bodyPr wrap="none">
            <a:spAutoFit/>
          </a:bodyPr>
          <a:lstStyle/>
          <a:p>
            <a:r>
              <a:rPr lang="en-US" sz="2000" b="1" dirty="0">
                <a:solidFill>
                  <a:srgbClr val="FF0000"/>
                </a:solidFill>
                <a:latin typeface="Arial" panose="020B0604020202020204" pitchFamily="34" charset="0"/>
              </a:rPr>
              <a:t>Learning Target</a:t>
            </a:r>
          </a:p>
        </p:txBody>
      </p:sp>
      <p:sp>
        <p:nvSpPr>
          <p:cNvPr id="7" name="Rectangle 6">
            <a:extLst>
              <a:ext uri="{FF2B5EF4-FFF2-40B4-BE49-F238E27FC236}">
                <a16:creationId xmlns:a16="http://schemas.microsoft.com/office/drawing/2014/main" id="{6A1F7BB7-6103-4D0C-A35E-B923B4953942}"/>
              </a:ext>
            </a:extLst>
          </p:cNvPr>
          <p:cNvSpPr/>
          <p:nvPr/>
        </p:nvSpPr>
        <p:spPr>
          <a:xfrm>
            <a:off x="275173" y="3234473"/>
            <a:ext cx="2782388" cy="400110"/>
          </a:xfrm>
          <a:prstGeom prst="rect">
            <a:avLst/>
          </a:prstGeom>
        </p:spPr>
        <p:txBody>
          <a:bodyPr wrap="square">
            <a:spAutoFit/>
          </a:bodyPr>
          <a:lstStyle/>
          <a:p>
            <a:r>
              <a:rPr lang="en-US" sz="2000" b="1" dirty="0">
                <a:solidFill>
                  <a:srgbClr val="FF0000"/>
                </a:solidFill>
                <a:latin typeface="Arial" panose="020B0604020202020204" pitchFamily="34" charset="0"/>
              </a:rPr>
              <a:t>Criteria for Success</a:t>
            </a:r>
          </a:p>
        </p:txBody>
      </p:sp>
      <p:sp>
        <p:nvSpPr>
          <p:cNvPr id="8" name="Rectangle 7">
            <a:extLst>
              <a:ext uri="{FF2B5EF4-FFF2-40B4-BE49-F238E27FC236}">
                <a16:creationId xmlns:a16="http://schemas.microsoft.com/office/drawing/2014/main" id="{DBC248B4-6833-4180-9A8B-5296FE9B99CB}"/>
              </a:ext>
            </a:extLst>
          </p:cNvPr>
          <p:cNvSpPr/>
          <p:nvPr/>
        </p:nvSpPr>
        <p:spPr>
          <a:xfrm>
            <a:off x="7889491" y="1005058"/>
            <a:ext cx="2930610" cy="400110"/>
          </a:xfrm>
          <a:prstGeom prst="rect">
            <a:avLst/>
          </a:prstGeom>
        </p:spPr>
        <p:txBody>
          <a:bodyPr wrap="none">
            <a:spAutoFit/>
          </a:bodyPr>
          <a:lstStyle/>
          <a:p>
            <a:r>
              <a:rPr lang="en-US" sz="2000" b="1" dirty="0">
                <a:solidFill>
                  <a:srgbClr val="FF0000"/>
                </a:solidFill>
                <a:latin typeface="Arial" panose="020B0604020202020204" pitchFamily="34" charset="0"/>
              </a:rPr>
              <a:t>Opening  ( 10-15 mins)</a:t>
            </a:r>
          </a:p>
        </p:txBody>
      </p:sp>
      <p:sp>
        <p:nvSpPr>
          <p:cNvPr id="9" name="Rectangle 8">
            <a:extLst>
              <a:ext uri="{FF2B5EF4-FFF2-40B4-BE49-F238E27FC236}">
                <a16:creationId xmlns:a16="http://schemas.microsoft.com/office/drawing/2014/main" id="{12EB6FBD-DDB1-42AE-9848-F18D2D926FB3}"/>
              </a:ext>
            </a:extLst>
          </p:cNvPr>
          <p:cNvSpPr/>
          <p:nvPr/>
        </p:nvSpPr>
        <p:spPr>
          <a:xfrm>
            <a:off x="7889491" y="1635149"/>
            <a:ext cx="3708259" cy="400110"/>
          </a:xfrm>
          <a:prstGeom prst="rect">
            <a:avLst/>
          </a:prstGeom>
        </p:spPr>
        <p:txBody>
          <a:bodyPr wrap="none">
            <a:spAutoFit/>
          </a:bodyPr>
          <a:lstStyle/>
          <a:p>
            <a:r>
              <a:rPr lang="en-US" sz="2000" b="1" dirty="0">
                <a:solidFill>
                  <a:srgbClr val="FF0000"/>
                </a:solidFill>
                <a:latin typeface="Arial" panose="020B0604020202020204" pitchFamily="34" charset="0"/>
              </a:rPr>
              <a:t>Work-session  ( 20 - 25 mins)</a:t>
            </a:r>
          </a:p>
        </p:txBody>
      </p:sp>
      <p:sp>
        <p:nvSpPr>
          <p:cNvPr id="10" name="Rectangle 9">
            <a:extLst>
              <a:ext uri="{FF2B5EF4-FFF2-40B4-BE49-F238E27FC236}">
                <a16:creationId xmlns:a16="http://schemas.microsoft.com/office/drawing/2014/main" id="{A11349C9-89CB-43A5-B69F-A1C87D4684FF}"/>
              </a:ext>
            </a:extLst>
          </p:cNvPr>
          <p:cNvSpPr/>
          <p:nvPr/>
        </p:nvSpPr>
        <p:spPr>
          <a:xfrm>
            <a:off x="8007531" y="4865689"/>
            <a:ext cx="3050427" cy="707886"/>
          </a:xfrm>
          <a:prstGeom prst="rect">
            <a:avLst/>
          </a:prstGeom>
        </p:spPr>
        <p:txBody>
          <a:bodyPr wrap="square">
            <a:spAutoFit/>
          </a:bodyPr>
          <a:lstStyle/>
          <a:p>
            <a:r>
              <a:rPr lang="en-US" sz="2000" b="1" dirty="0">
                <a:solidFill>
                  <a:srgbClr val="FF0000"/>
                </a:solidFill>
                <a:latin typeface="Arial" panose="020B0604020202020204" pitchFamily="34" charset="0"/>
              </a:rPr>
              <a:t>Closing  ( 05 – 10 mins)</a:t>
            </a:r>
          </a:p>
          <a:p>
            <a:endParaRPr lang="en-US" sz="2000" b="1" dirty="0">
              <a:solidFill>
                <a:srgbClr val="FF0000"/>
              </a:solidFill>
              <a:latin typeface="Arial" panose="020B0604020202020204" pitchFamily="34" charset="0"/>
            </a:endParaRPr>
          </a:p>
        </p:txBody>
      </p:sp>
      <p:sp>
        <p:nvSpPr>
          <p:cNvPr id="11" name="Rectangle 10">
            <a:extLst>
              <a:ext uri="{FF2B5EF4-FFF2-40B4-BE49-F238E27FC236}">
                <a16:creationId xmlns:a16="http://schemas.microsoft.com/office/drawing/2014/main" id="{E7395489-B369-4270-BAEF-632D8344F606}"/>
              </a:ext>
            </a:extLst>
          </p:cNvPr>
          <p:cNvSpPr/>
          <p:nvPr/>
        </p:nvSpPr>
        <p:spPr>
          <a:xfrm>
            <a:off x="5764263" y="416563"/>
            <a:ext cx="6096000" cy="369332"/>
          </a:xfrm>
          <a:prstGeom prst="rect">
            <a:avLst/>
          </a:prstGeom>
        </p:spPr>
        <p:txBody>
          <a:bodyPr>
            <a:spAutoFit/>
          </a:bodyPr>
          <a:lstStyle/>
          <a:p>
            <a:r>
              <a:rPr lang="en-US" dirty="0"/>
              <a:t>Same </a:t>
            </a:r>
            <a:r>
              <a:rPr lang="en-US"/>
              <a:t>as Tuesday</a:t>
            </a:r>
            <a:endParaRPr lang="en-US" dirty="0"/>
          </a:p>
        </p:txBody>
      </p:sp>
      <p:sp>
        <p:nvSpPr>
          <p:cNvPr id="12" name="Rectangle 11">
            <a:extLst>
              <a:ext uri="{FF2B5EF4-FFF2-40B4-BE49-F238E27FC236}">
                <a16:creationId xmlns:a16="http://schemas.microsoft.com/office/drawing/2014/main" id="{FC50BB21-5FC7-416E-8168-242CC5DBF6FF}"/>
              </a:ext>
            </a:extLst>
          </p:cNvPr>
          <p:cNvSpPr/>
          <p:nvPr/>
        </p:nvSpPr>
        <p:spPr>
          <a:xfrm>
            <a:off x="5786775" y="1350656"/>
            <a:ext cx="6414256" cy="369332"/>
          </a:xfrm>
          <a:prstGeom prst="rect">
            <a:avLst/>
          </a:prstGeom>
        </p:spPr>
        <p:txBody>
          <a:bodyPr wrap="square">
            <a:spAutoFit/>
          </a:bodyPr>
          <a:lstStyle/>
          <a:p>
            <a:r>
              <a:rPr lang="en-US" dirty="0"/>
              <a:t>2 minute cardio &amp; stretch</a:t>
            </a:r>
          </a:p>
        </p:txBody>
      </p:sp>
      <p:sp>
        <p:nvSpPr>
          <p:cNvPr id="15" name="Rectangle 14">
            <a:extLst>
              <a:ext uri="{FF2B5EF4-FFF2-40B4-BE49-F238E27FC236}">
                <a16:creationId xmlns:a16="http://schemas.microsoft.com/office/drawing/2014/main" id="{EA369CFF-2543-486A-AC66-54E22BBF72C1}"/>
              </a:ext>
            </a:extLst>
          </p:cNvPr>
          <p:cNvSpPr/>
          <p:nvPr/>
        </p:nvSpPr>
        <p:spPr>
          <a:xfrm>
            <a:off x="119270" y="2893739"/>
            <a:ext cx="3094194" cy="1186607"/>
          </a:xfrm>
          <a:prstGeom prst="rect">
            <a:avLst/>
          </a:prstGeom>
        </p:spPr>
        <p:txBody>
          <a:bodyPr wrap="square">
            <a:spAutoFit/>
          </a:bodyPr>
          <a:lstStyle/>
          <a:p>
            <a:pPr>
              <a:lnSpc>
                <a:spcPct val="107000"/>
              </a:lnSpc>
              <a:spcAft>
                <a:spcPts val="800"/>
              </a:spcAft>
            </a:pPr>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p:cNvSpPr txBox="1"/>
          <p:nvPr/>
        </p:nvSpPr>
        <p:spPr>
          <a:xfrm>
            <a:off x="5786775" y="2003367"/>
            <a:ext cx="6073488" cy="523220"/>
          </a:xfrm>
          <a:prstGeom prst="rect">
            <a:avLst/>
          </a:prstGeom>
          <a:noFill/>
        </p:spPr>
        <p:txBody>
          <a:bodyPr wrap="square" rtlCol="0">
            <a:spAutoFit/>
          </a:bodyPr>
          <a:lstStyle/>
          <a:p>
            <a:pPr marL="228600" indent="-228600">
              <a:buAutoNum type="arabicPeriod"/>
            </a:pPr>
            <a:r>
              <a:rPr lang="en-US" sz="1400" dirty="0"/>
              <a:t>Same as previous day</a:t>
            </a:r>
          </a:p>
          <a:p>
            <a:r>
              <a:rPr lang="en-US" sz="1400" b="1" dirty="0"/>
              <a:t>3. Complete training journal after lunch</a:t>
            </a:r>
          </a:p>
        </p:txBody>
      </p:sp>
      <p:sp>
        <p:nvSpPr>
          <p:cNvPr id="16" name="TextBox 15"/>
          <p:cNvSpPr txBox="1"/>
          <p:nvPr/>
        </p:nvSpPr>
        <p:spPr>
          <a:xfrm>
            <a:off x="483326" y="3866606"/>
            <a:ext cx="3409405" cy="1200329"/>
          </a:xfrm>
          <a:prstGeom prst="rect">
            <a:avLst/>
          </a:prstGeom>
          <a:noFill/>
        </p:spPr>
        <p:txBody>
          <a:bodyPr wrap="square" rtlCol="0">
            <a:spAutoFit/>
          </a:bodyPr>
          <a:lstStyle/>
          <a:p>
            <a:r>
              <a:rPr lang="en-US" dirty="0"/>
              <a:t>Student perform exercises using proper technique &amp; giving 100% effort</a:t>
            </a:r>
          </a:p>
          <a:p>
            <a:endParaRPr lang="en-US" dirty="0"/>
          </a:p>
        </p:txBody>
      </p:sp>
      <p:sp>
        <p:nvSpPr>
          <p:cNvPr id="14" name="Rectangle 13"/>
          <p:cNvSpPr/>
          <p:nvPr/>
        </p:nvSpPr>
        <p:spPr>
          <a:xfrm>
            <a:off x="5764263" y="5219632"/>
            <a:ext cx="6096000" cy="923330"/>
          </a:xfrm>
          <a:prstGeom prst="rect">
            <a:avLst/>
          </a:prstGeom>
        </p:spPr>
        <p:txBody>
          <a:bodyPr>
            <a:spAutoFit/>
          </a:bodyPr>
          <a:lstStyle/>
          <a:p>
            <a:r>
              <a:rPr lang="en-US" dirty="0"/>
              <a:t>-locker room unlocked for 5 minutes</a:t>
            </a:r>
          </a:p>
          <a:p>
            <a:r>
              <a:rPr lang="en-US" dirty="0"/>
              <a:t>                                 -students use remaining time to cool down &amp; rehydrate if necessary</a:t>
            </a:r>
          </a:p>
        </p:txBody>
      </p:sp>
    </p:spTree>
    <p:extLst>
      <p:ext uri="{BB962C8B-B14F-4D97-AF65-F5344CB8AC3E}">
        <p14:creationId xmlns:p14="http://schemas.microsoft.com/office/powerpoint/2010/main" val="1852475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D5202AA-C441-4D39-88DA-989BA25CBBCD}"/>
              </a:ext>
            </a:extLst>
          </p:cNvPr>
          <p:cNvSpPr>
            <a:spLocks noChangeArrowheads="1"/>
          </p:cNvSpPr>
          <p:nvPr/>
        </p:nvSpPr>
        <p:spPr bwMode="auto">
          <a:xfrm>
            <a:off x="119269" y="630829"/>
            <a:ext cx="5903103" cy="255454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b="1" dirty="0">
                <a:solidFill>
                  <a:srgbClr val="FF0000"/>
                </a:solidFill>
                <a:latin typeface="Arial" panose="020B0604020202020204" pitchFamily="34" charset="0"/>
                <a:ea typeface="Times New Roman" panose="02020603050405020304" pitchFamily="18" charset="0"/>
              </a:rPr>
              <a:t>Jan 27</a:t>
            </a:r>
            <a:r>
              <a:rPr kumimoji="0" lang="en-US" altLang="en-US" sz="2000" b="1" i="0" u="none" strike="noStrike" cap="none" normalizeH="0" baseline="0" dirty="0">
                <a:ln>
                  <a:noFill/>
                </a:ln>
                <a:solidFill>
                  <a:srgbClr val="FF0000"/>
                </a:solidFill>
                <a:effectLst/>
                <a:latin typeface="Arial" panose="020B0604020202020204" pitchFamily="34" charset="0"/>
                <a:ea typeface="Times New Roman" panose="02020603050405020304" pitchFamily="18" charset="0"/>
              </a:rPr>
              <a:t> Standard: </a:t>
            </a:r>
          </a:p>
          <a:p>
            <a:pPr lvl="0" eaLnBrk="0" fontAlgn="base" hangingPunct="0">
              <a:spcBef>
                <a:spcPct val="0"/>
              </a:spcBef>
              <a:spcAft>
                <a:spcPct val="0"/>
              </a:spcAft>
            </a:pPr>
            <a:r>
              <a:rPr lang="en-US" altLang="en-US" sz="2000" b="1" dirty="0">
                <a:solidFill>
                  <a:srgbClr val="FF0000"/>
                </a:solidFill>
                <a:latin typeface="Arial" panose="020B0604020202020204" pitchFamily="34" charset="0"/>
                <a:ea typeface="Times New Roman" panose="02020603050405020304" pitchFamily="18" charset="0"/>
              </a:rPr>
              <a:t> </a:t>
            </a:r>
            <a:r>
              <a:rPr lang="en-US" altLang="en-US" sz="1100" b="1" dirty="0">
                <a:latin typeface="Arial" panose="020B0604020202020204" pitchFamily="34" charset="0"/>
                <a:ea typeface="Times New Roman" panose="02020603050405020304" pitchFamily="18" charset="0"/>
              </a:rPr>
              <a:t>PEWT.4 The physically educated student exhibits responsible personal and social behavior</a:t>
            </a:r>
          </a:p>
          <a:p>
            <a:pPr lvl="0" eaLnBrk="0" fontAlgn="base" hangingPunct="0">
              <a:spcBef>
                <a:spcPct val="0"/>
              </a:spcBef>
              <a:spcAft>
                <a:spcPct val="0"/>
              </a:spcAft>
            </a:pPr>
            <a:r>
              <a:rPr lang="en-US" altLang="en-US" sz="1100" b="1" dirty="0">
                <a:latin typeface="Arial" panose="020B0604020202020204" pitchFamily="34" charset="0"/>
                <a:ea typeface="Times New Roman" panose="02020603050405020304" pitchFamily="18" charset="0"/>
              </a:rPr>
              <a:t>that respects self and others in physical activity settings.</a:t>
            </a:r>
          </a:p>
          <a:p>
            <a:pPr lvl="0" eaLnBrk="0" fontAlgn="base" hangingPunct="0">
              <a:spcBef>
                <a:spcPct val="0"/>
              </a:spcBef>
              <a:spcAft>
                <a:spcPct val="0"/>
              </a:spcAft>
            </a:pPr>
            <a:r>
              <a:rPr lang="en-US" altLang="en-US" sz="1100" b="1" dirty="0">
                <a:latin typeface="Arial" panose="020B0604020202020204" pitchFamily="34" charset="0"/>
                <a:ea typeface="Times New Roman" panose="02020603050405020304" pitchFamily="18" charset="0"/>
              </a:rPr>
              <a:t>a. Displays the ability to follow rules, procedures, and routines appropriate in the weight</a:t>
            </a:r>
          </a:p>
          <a:p>
            <a:pPr lvl="0" eaLnBrk="0" fontAlgn="base" hangingPunct="0">
              <a:spcBef>
                <a:spcPct val="0"/>
              </a:spcBef>
              <a:spcAft>
                <a:spcPct val="0"/>
              </a:spcAft>
            </a:pPr>
            <a:r>
              <a:rPr lang="en-US" altLang="en-US" sz="1100" b="1" dirty="0">
                <a:latin typeface="Arial" panose="020B0604020202020204" pitchFamily="34" charset="0"/>
                <a:ea typeface="Times New Roman" panose="02020603050405020304" pitchFamily="18" charset="0"/>
              </a:rPr>
              <a:t>training setting.</a:t>
            </a:r>
          </a:p>
          <a:p>
            <a:pPr lvl="0" eaLnBrk="0" fontAlgn="base" hangingPunct="0">
              <a:spcBef>
                <a:spcPct val="0"/>
              </a:spcBef>
              <a:spcAft>
                <a:spcPct val="0"/>
              </a:spcAft>
            </a:pPr>
            <a:r>
              <a:rPr lang="en-US" altLang="en-US" sz="1100" b="1" dirty="0">
                <a:latin typeface="Arial" panose="020B0604020202020204" pitchFamily="34" charset="0"/>
                <a:ea typeface="Times New Roman" panose="02020603050405020304" pitchFamily="18" charset="0"/>
              </a:rPr>
              <a:t>b. Exhibits the ability to demonstrate safe and responsible behavior.</a:t>
            </a:r>
          </a:p>
          <a:p>
            <a:pPr lvl="0" eaLnBrk="0" fontAlgn="base" hangingPunct="0">
              <a:spcBef>
                <a:spcPct val="0"/>
              </a:spcBef>
              <a:spcAft>
                <a:spcPct val="0"/>
              </a:spcAft>
            </a:pPr>
            <a:r>
              <a:rPr lang="en-US" altLang="en-US" sz="1100" b="1" dirty="0">
                <a:latin typeface="Arial" panose="020B0604020202020204" pitchFamily="34" charset="0"/>
                <a:ea typeface="Times New Roman" panose="02020603050405020304" pitchFamily="18" charset="0"/>
              </a:rPr>
              <a:t>c. Identifies the difference between encouraging and discouraging progression while</a:t>
            </a:r>
          </a:p>
          <a:p>
            <a:pPr lvl="0" eaLnBrk="0" fontAlgn="base" hangingPunct="0">
              <a:spcBef>
                <a:spcPct val="0"/>
              </a:spcBef>
              <a:spcAft>
                <a:spcPct val="0"/>
              </a:spcAft>
            </a:pPr>
            <a:r>
              <a:rPr lang="en-US" altLang="en-US" sz="1100" b="1" dirty="0">
                <a:latin typeface="Arial" panose="020B0604020202020204" pitchFamily="34" charset="0"/>
                <a:ea typeface="Times New Roman" panose="02020603050405020304" pitchFamily="18" charset="0"/>
              </a:rPr>
              <a:t>training.</a:t>
            </a:r>
          </a:p>
          <a:p>
            <a:pPr lvl="0" eaLnBrk="0" fontAlgn="base" hangingPunct="0">
              <a:spcBef>
                <a:spcPct val="0"/>
              </a:spcBef>
              <a:spcAft>
                <a:spcPct val="0"/>
              </a:spcAft>
            </a:pPr>
            <a:r>
              <a:rPr lang="en-US" altLang="en-US" sz="1100" b="1" dirty="0">
                <a:latin typeface="Arial" panose="020B0604020202020204" pitchFamily="34" charset="0"/>
                <a:ea typeface="Times New Roman" panose="02020603050405020304" pitchFamily="18" charset="0"/>
              </a:rPr>
              <a:t>d. Demonstrates the ability to apply the rules and etiquette of various weight training</a:t>
            </a:r>
          </a:p>
          <a:p>
            <a:pPr lvl="0" eaLnBrk="0" fontAlgn="base" hangingPunct="0">
              <a:spcBef>
                <a:spcPct val="0"/>
              </a:spcBef>
              <a:spcAft>
                <a:spcPct val="0"/>
              </a:spcAft>
            </a:pPr>
            <a:r>
              <a:rPr lang="en-US" altLang="en-US" sz="1100" b="1" dirty="0">
                <a:latin typeface="Arial" panose="020B0604020202020204" pitchFamily="34" charset="0"/>
                <a:ea typeface="Times New Roman" panose="02020603050405020304" pitchFamily="18" charset="0"/>
              </a:rPr>
              <a:t>activities</a:t>
            </a:r>
            <a:endParaRPr kumimoji="0" lang="en-US" altLang="en-US" sz="1100" b="1" i="0" u="none" strike="noStrike" cap="none" normalizeH="0" baseline="0" dirty="0">
              <a:ln>
                <a:noFill/>
              </a:ln>
              <a:effectLst/>
              <a:latin typeface="Arial" panose="020B0604020202020204" pitchFamily="34" charset="0"/>
              <a:ea typeface="Times New Roman" panose="02020603050405020304" pitchFamily="18" charset="0"/>
            </a:endParaRPr>
          </a:p>
          <a:p>
            <a:endParaRPr lang="en-US" sz="1000" dirty="0"/>
          </a:p>
        </p:txBody>
      </p:sp>
      <p:sp>
        <p:nvSpPr>
          <p:cNvPr id="3" name="Rectangle 2">
            <a:extLst>
              <a:ext uri="{FF2B5EF4-FFF2-40B4-BE49-F238E27FC236}">
                <a16:creationId xmlns:a16="http://schemas.microsoft.com/office/drawing/2014/main" id="{EF3AC3AF-B088-4CD5-9439-3B1D38BA33DE}"/>
              </a:ext>
            </a:extLst>
          </p:cNvPr>
          <p:cNvSpPr/>
          <p:nvPr/>
        </p:nvSpPr>
        <p:spPr>
          <a:xfrm>
            <a:off x="1535056" y="-65789"/>
            <a:ext cx="3363516" cy="523220"/>
          </a:xfrm>
          <a:prstGeom prst="rect">
            <a:avLst/>
          </a:prstGeom>
        </p:spPr>
        <p:txBody>
          <a:bodyPr wrap="square">
            <a:spAutoFit/>
          </a:bodyPr>
          <a:lstStyle/>
          <a:p>
            <a:r>
              <a:rPr lang="en-US" sz="2800" b="1" u="sng" dirty="0">
                <a:solidFill>
                  <a:srgbClr val="0070C0"/>
                </a:solidFill>
                <a:latin typeface="Calibri" panose="020F0502020204030204" pitchFamily="34" charset="0"/>
                <a:ea typeface="Calibri" panose="020F0502020204030204" pitchFamily="34" charset="0"/>
                <a:cs typeface="Times New Roman" panose="02020603050405020304" pitchFamily="18" charset="0"/>
              </a:rPr>
              <a:t>Friday - Agenda</a:t>
            </a:r>
            <a:endParaRPr lang="en-US" sz="2800" u="sng" dirty="0">
              <a:solidFill>
                <a:srgbClr val="0070C0"/>
              </a:solidFill>
            </a:endParaRPr>
          </a:p>
        </p:txBody>
      </p:sp>
      <p:sp>
        <p:nvSpPr>
          <p:cNvPr id="5" name="Rectangle 4">
            <a:extLst>
              <a:ext uri="{FF2B5EF4-FFF2-40B4-BE49-F238E27FC236}">
                <a16:creationId xmlns:a16="http://schemas.microsoft.com/office/drawing/2014/main" id="{D1888BD9-B185-4B88-A0D8-8EEB4F405AC1}"/>
              </a:ext>
            </a:extLst>
          </p:cNvPr>
          <p:cNvSpPr/>
          <p:nvPr/>
        </p:nvSpPr>
        <p:spPr>
          <a:xfrm>
            <a:off x="7889491" y="84241"/>
            <a:ext cx="2103653" cy="400110"/>
          </a:xfrm>
          <a:prstGeom prst="rect">
            <a:avLst/>
          </a:prstGeom>
        </p:spPr>
        <p:txBody>
          <a:bodyPr wrap="none">
            <a:spAutoFit/>
          </a:bodyPr>
          <a:lstStyle/>
          <a:p>
            <a:r>
              <a:rPr lang="en-US" sz="2000" b="1" dirty="0">
                <a:solidFill>
                  <a:srgbClr val="FF0000"/>
                </a:solidFill>
                <a:latin typeface="Arial" panose="020B0604020202020204" pitchFamily="34" charset="0"/>
              </a:rPr>
              <a:t>Learning Target</a:t>
            </a:r>
          </a:p>
        </p:txBody>
      </p:sp>
      <p:sp>
        <p:nvSpPr>
          <p:cNvPr id="7" name="Rectangle 6">
            <a:extLst>
              <a:ext uri="{FF2B5EF4-FFF2-40B4-BE49-F238E27FC236}">
                <a16:creationId xmlns:a16="http://schemas.microsoft.com/office/drawing/2014/main" id="{6A1F7BB7-6103-4D0C-A35E-B923B4953942}"/>
              </a:ext>
            </a:extLst>
          </p:cNvPr>
          <p:cNvSpPr/>
          <p:nvPr/>
        </p:nvSpPr>
        <p:spPr>
          <a:xfrm>
            <a:off x="275173" y="3234473"/>
            <a:ext cx="2782388" cy="400110"/>
          </a:xfrm>
          <a:prstGeom prst="rect">
            <a:avLst/>
          </a:prstGeom>
        </p:spPr>
        <p:txBody>
          <a:bodyPr wrap="square">
            <a:spAutoFit/>
          </a:bodyPr>
          <a:lstStyle/>
          <a:p>
            <a:r>
              <a:rPr lang="en-US" sz="2000" b="1" dirty="0">
                <a:solidFill>
                  <a:srgbClr val="FF0000"/>
                </a:solidFill>
                <a:latin typeface="Arial" panose="020B0604020202020204" pitchFamily="34" charset="0"/>
              </a:rPr>
              <a:t>Criteria for Success</a:t>
            </a:r>
          </a:p>
        </p:txBody>
      </p:sp>
      <p:sp>
        <p:nvSpPr>
          <p:cNvPr id="8" name="Rectangle 7">
            <a:extLst>
              <a:ext uri="{FF2B5EF4-FFF2-40B4-BE49-F238E27FC236}">
                <a16:creationId xmlns:a16="http://schemas.microsoft.com/office/drawing/2014/main" id="{DBC248B4-6833-4180-9A8B-5296FE9B99CB}"/>
              </a:ext>
            </a:extLst>
          </p:cNvPr>
          <p:cNvSpPr/>
          <p:nvPr/>
        </p:nvSpPr>
        <p:spPr>
          <a:xfrm>
            <a:off x="7889491" y="1005058"/>
            <a:ext cx="2930610" cy="400110"/>
          </a:xfrm>
          <a:prstGeom prst="rect">
            <a:avLst/>
          </a:prstGeom>
        </p:spPr>
        <p:txBody>
          <a:bodyPr wrap="none">
            <a:spAutoFit/>
          </a:bodyPr>
          <a:lstStyle/>
          <a:p>
            <a:r>
              <a:rPr lang="en-US" sz="2000" b="1" dirty="0">
                <a:solidFill>
                  <a:srgbClr val="FF0000"/>
                </a:solidFill>
                <a:latin typeface="Arial" panose="020B0604020202020204" pitchFamily="34" charset="0"/>
              </a:rPr>
              <a:t>Opening  ( 10-15 mins)</a:t>
            </a:r>
          </a:p>
        </p:txBody>
      </p:sp>
      <p:sp>
        <p:nvSpPr>
          <p:cNvPr id="9" name="Rectangle 8">
            <a:extLst>
              <a:ext uri="{FF2B5EF4-FFF2-40B4-BE49-F238E27FC236}">
                <a16:creationId xmlns:a16="http://schemas.microsoft.com/office/drawing/2014/main" id="{12EB6FBD-DDB1-42AE-9848-F18D2D926FB3}"/>
              </a:ext>
            </a:extLst>
          </p:cNvPr>
          <p:cNvSpPr/>
          <p:nvPr/>
        </p:nvSpPr>
        <p:spPr>
          <a:xfrm>
            <a:off x="7889491" y="1635149"/>
            <a:ext cx="3708259" cy="400110"/>
          </a:xfrm>
          <a:prstGeom prst="rect">
            <a:avLst/>
          </a:prstGeom>
        </p:spPr>
        <p:txBody>
          <a:bodyPr wrap="none">
            <a:spAutoFit/>
          </a:bodyPr>
          <a:lstStyle/>
          <a:p>
            <a:r>
              <a:rPr lang="en-US" sz="2000" b="1" dirty="0">
                <a:solidFill>
                  <a:srgbClr val="FF0000"/>
                </a:solidFill>
                <a:latin typeface="Arial" panose="020B0604020202020204" pitchFamily="34" charset="0"/>
              </a:rPr>
              <a:t>Work-session  ( 20 - 25 mins)</a:t>
            </a:r>
          </a:p>
        </p:txBody>
      </p:sp>
      <p:sp>
        <p:nvSpPr>
          <p:cNvPr id="10" name="Rectangle 9">
            <a:extLst>
              <a:ext uri="{FF2B5EF4-FFF2-40B4-BE49-F238E27FC236}">
                <a16:creationId xmlns:a16="http://schemas.microsoft.com/office/drawing/2014/main" id="{A11349C9-89CB-43A5-B69F-A1C87D4684FF}"/>
              </a:ext>
            </a:extLst>
          </p:cNvPr>
          <p:cNvSpPr/>
          <p:nvPr/>
        </p:nvSpPr>
        <p:spPr>
          <a:xfrm>
            <a:off x="8007531" y="4865689"/>
            <a:ext cx="3050427" cy="707886"/>
          </a:xfrm>
          <a:prstGeom prst="rect">
            <a:avLst/>
          </a:prstGeom>
        </p:spPr>
        <p:txBody>
          <a:bodyPr wrap="square">
            <a:spAutoFit/>
          </a:bodyPr>
          <a:lstStyle/>
          <a:p>
            <a:r>
              <a:rPr lang="en-US" sz="2000" b="1" dirty="0">
                <a:solidFill>
                  <a:srgbClr val="FF0000"/>
                </a:solidFill>
                <a:latin typeface="Arial" panose="020B0604020202020204" pitchFamily="34" charset="0"/>
              </a:rPr>
              <a:t>Closing  ( 05 – 10 mins)</a:t>
            </a:r>
          </a:p>
          <a:p>
            <a:endParaRPr lang="en-US" sz="2000" b="1" dirty="0">
              <a:solidFill>
                <a:srgbClr val="FF0000"/>
              </a:solidFill>
              <a:latin typeface="Arial" panose="020B0604020202020204" pitchFamily="34" charset="0"/>
            </a:endParaRPr>
          </a:p>
        </p:txBody>
      </p:sp>
      <p:sp>
        <p:nvSpPr>
          <p:cNvPr id="11" name="Rectangle 10">
            <a:extLst>
              <a:ext uri="{FF2B5EF4-FFF2-40B4-BE49-F238E27FC236}">
                <a16:creationId xmlns:a16="http://schemas.microsoft.com/office/drawing/2014/main" id="{E7395489-B369-4270-BAEF-632D8344F606}"/>
              </a:ext>
            </a:extLst>
          </p:cNvPr>
          <p:cNvSpPr/>
          <p:nvPr/>
        </p:nvSpPr>
        <p:spPr>
          <a:xfrm>
            <a:off x="5764263" y="416563"/>
            <a:ext cx="6096000" cy="369332"/>
          </a:xfrm>
          <a:prstGeom prst="rect">
            <a:avLst/>
          </a:prstGeom>
        </p:spPr>
        <p:txBody>
          <a:bodyPr>
            <a:spAutoFit/>
          </a:bodyPr>
          <a:lstStyle/>
          <a:p>
            <a:r>
              <a:rPr lang="en-US" dirty="0"/>
              <a:t>Freestyle Friday</a:t>
            </a:r>
          </a:p>
        </p:txBody>
      </p:sp>
      <p:sp>
        <p:nvSpPr>
          <p:cNvPr id="12" name="Rectangle 11">
            <a:extLst>
              <a:ext uri="{FF2B5EF4-FFF2-40B4-BE49-F238E27FC236}">
                <a16:creationId xmlns:a16="http://schemas.microsoft.com/office/drawing/2014/main" id="{FC50BB21-5FC7-416E-8168-242CC5DBF6FF}"/>
              </a:ext>
            </a:extLst>
          </p:cNvPr>
          <p:cNvSpPr/>
          <p:nvPr/>
        </p:nvSpPr>
        <p:spPr>
          <a:xfrm>
            <a:off x="5786775" y="1350656"/>
            <a:ext cx="6414256" cy="369332"/>
          </a:xfrm>
          <a:prstGeom prst="rect">
            <a:avLst/>
          </a:prstGeom>
        </p:spPr>
        <p:txBody>
          <a:bodyPr wrap="square">
            <a:spAutoFit/>
          </a:bodyPr>
          <a:lstStyle/>
          <a:p>
            <a:r>
              <a:rPr lang="en-US" dirty="0"/>
              <a:t>Attendance </a:t>
            </a:r>
          </a:p>
        </p:txBody>
      </p:sp>
      <p:sp>
        <p:nvSpPr>
          <p:cNvPr id="15" name="Rectangle 14">
            <a:extLst>
              <a:ext uri="{FF2B5EF4-FFF2-40B4-BE49-F238E27FC236}">
                <a16:creationId xmlns:a16="http://schemas.microsoft.com/office/drawing/2014/main" id="{EA369CFF-2543-486A-AC66-54E22BBF72C1}"/>
              </a:ext>
            </a:extLst>
          </p:cNvPr>
          <p:cNvSpPr/>
          <p:nvPr/>
        </p:nvSpPr>
        <p:spPr>
          <a:xfrm>
            <a:off x="119270" y="2893739"/>
            <a:ext cx="3094194" cy="1186607"/>
          </a:xfrm>
          <a:prstGeom prst="rect">
            <a:avLst/>
          </a:prstGeom>
        </p:spPr>
        <p:txBody>
          <a:bodyPr wrap="square">
            <a:spAutoFit/>
          </a:bodyPr>
          <a:lstStyle/>
          <a:p>
            <a:pPr>
              <a:lnSpc>
                <a:spcPct val="107000"/>
              </a:lnSpc>
              <a:spcAft>
                <a:spcPts val="800"/>
              </a:spcAft>
            </a:pPr>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p:cNvSpPr txBox="1"/>
          <p:nvPr/>
        </p:nvSpPr>
        <p:spPr>
          <a:xfrm>
            <a:off x="5786775" y="2003367"/>
            <a:ext cx="6073488" cy="1015663"/>
          </a:xfrm>
          <a:prstGeom prst="rect">
            <a:avLst/>
          </a:prstGeom>
          <a:noFill/>
        </p:spPr>
        <p:txBody>
          <a:bodyPr wrap="square" rtlCol="0">
            <a:spAutoFit/>
          </a:bodyPr>
          <a:lstStyle/>
          <a:p>
            <a:pPr marL="228600" indent="-228600">
              <a:buAutoNum type="arabicPeriod"/>
            </a:pPr>
            <a:r>
              <a:rPr lang="en-US" sz="1200" dirty="0"/>
              <a:t>Students are able to engage in various activities/sports typically those that they are most interested </a:t>
            </a:r>
          </a:p>
          <a:p>
            <a:pPr marL="228600" indent="-228600">
              <a:buAutoNum type="arabicPeriod"/>
            </a:pPr>
            <a:r>
              <a:rPr lang="en-US" sz="1200" dirty="0"/>
              <a:t>Teacher will conference will students and possibly make parent phone calls/contact as needed</a:t>
            </a:r>
          </a:p>
          <a:p>
            <a:pPr marL="228600" indent="-228600">
              <a:buAutoNum type="arabicPeriod"/>
            </a:pPr>
            <a:r>
              <a:rPr lang="en-US" sz="1200" dirty="0" err="1"/>
              <a:t>MaKEUP</a:t>
            </a:r>
            <a:r>
              <a:rPr lang="en-US" sz="1200" dirty="0"/>
              <a:t> DAY IF NECCESSARY</a:t>
            </a:r>
          </a:p>
        </p:txBody>
      </p:sp>
      <p:sp>
        <p:nvSpPr>
          <p:cNvPr id="6" name="TextBox 5"/>
          <p:cNvSpPr txBox="1"/>
          <p:nvPr/>
        </p:nvSpPr>
        <p:spPr>
          <a:xfrm>
            <a:off x="6137476" y="5573575"/>
            <a:ext cx="5460274" cy="369332"/>
          </a:xfrm>
          <a:prstGeom prst="rect">
            <a:avLst/>
          </a:prstGeom>
          <a:noFill/>
        </p:spPr>
        <p:txBody>
          <a:bodyPr wrap="square" rtlCol="0">
            <a:spAutoFit/>
          </a:bodyPr>
          <a:lstStyle/>
          <a:p>
            <a:r>
              <a:rPr lang="en-US" dirty="0"/>
              <a:t>N/A</a:t>
            </a:r>
          </a:p>
        </p:txBody>
      </p:sp>
      <p:sp>
        <p:nvSpPr>
          <p:cNvPr id="16" name="TextBox 15"/>
          <p:cNvSpPr txBox="1"/>
          <p:nvPr/>
        </p:nvSpPr>
        <p:spPr>
          <a:xfrm>
            <a:off x="483326" y="3866606"/>
            <a:ext cx="3409405" cy="369332"/>
          </a:xfrm>
          <a:prstGeom prst="rect">
            <a:avLst/>
          </a:prstGeom>
          <a:noFill/>
        </p:spPr>
        <p:txBody>
          <a:bodyPr wrap="square" rtlCol="0">
            <a:spAutoFit/>
          </a:bodyPr>
          <a:lstStyle/>
          <a:p>
            <a:r>
              <a:rPr lang="en-US" dirty="0"/>
              <a:t>n/a</a:t>
            </a:r>
          </a:p>
        </p:txBody>
      </p:sp>
      <p:pic>
        <p:nvPicPr>
          <p:cNvPr id="17" name="Picture 2" descr="Rest Days And The Benefits They Hold When You're Trying To Lose Weight. –  BEFit">
            <a:extLst>
              <a:ext uri="{FF2B5EF4-FFF2-40B4-BE49-F238E27FC236}">
                <a16:creationId xmlns:a16="http://schemas.microsoft.com/office/drawing/2014/main" id="{37F03F53-DD65-4EE2-81B1-F1CE3A0209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9476" y="3780477"/>
            <a:ext cx="2776075" cy="28783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4280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20F95502-65C6-482A-9B40-DDCB8DAA9D75}"/>
              </a:ext>
            </a:extLst>
          </p:cNvPr>
          <p:cNvGrpSpPr/>
          <p:nvPr/>
        </p:nvGrpSpPr>
        <p:grpSpPr>
          <a:xfrm>
            <a:off x="57" y="1"/>
            <a:ext cx="12191887" cy="514567"/>
            <a:chOff x="-324644" y="2222500"/>
            <a:chExt cx="22261685" cy="1302327"/>
          </a:xfrm>
        </p:grpSpPr>
        <p:sp>
          <p:nvSpPr>
            <p:cNvPr id="2" name="object 2"/>
            <p:cNvSpPr/>
            <p:nvPr/>
          </p:nvSpPr>
          <p:spPr>
            <a:xfrm>
              <a:off x="-324644"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009EF3"/>
            </a:solidFill>
          </p:spPr>
          <p:txBody>
            <a:bodyPr wrap="square" lIns="0" tIns="0" rIns="0" bIns="0" rtlCol="0"/>
            <a:lstStyle/>
            <a:p>
              <a:endParaRPr sz="1154" dirty="0"/>
            </a:p>
          </p:txBody>
        </p:sp>
        <p:sp>
          <p:nvSpPr>
            <p:cNvPr id="3" name="object 3"/>
            <p:cNvSpPr/>
            <p:nvPr/>
          </p:nvSpPr>
          <p:spPr>
            <a:xfrm>
              <a:off x="16363156" y="2222500"/>
              <a:ext cx="5573885" cy="1302327"/>
            </a:xfrm>
            <a:custGeom>
              <a:avLst/>
              <a:gdLst/>
              <a:ahLst/>
              <a:cxnLst/>
              <a:rect l="l" t="t" r="r" b="b"/>
              <a:pathLst>
                <a:path w="1883409" h="440055">
                  <a:moveTo>
                    <a:pt x="0" y="0"/>
                  </a:moveTo>
                  <a:lnTo>
                    <a:pt x="0" y="439737"/>
                  </a:lnTo>
                  <a:lnTo>
                    <a:pt x="1883155" y="439737"/>
                  </a:lnTo>
                  <a:lnTo>
                    <a:pt x="1883155" y="0"/>
                  </a:lnTo>
                  <a:lnTo>
                    <a:pt x="0" y="0"/>
                  </a:lnTo>
                  <a:close/>
                </a:path>
              </a:pathLst>
            </a:custGeom>
            <a:solidFill>
              <a:srgbClr val="FF8200"/>
            </a:solidFill>
          </p:spPr>
          <p:txBody>
            <a:bodyPr wrap="square" lIns="0" tIns="0" rIns="0" bIns="0" rtlCol="0"/>
            <a:lstStyle/>
            <a:p>
              <a:endParaRPr sz="1154" dirty="0"/>
            </a:p>
          </p:txBody>
        </p:sp>
        <p:sp>
          <p:nvSpPr>
            <p:cNvPr id="22" name="object 2">
              <a:extLst>
                <a:ext uri="{FF2B5EF4-FFF2-40B4-BE49-F238E27FC236}">
                  <a16:creationId xmlns:a16="http://schemas.microsoft.com/office/drawing/2014/main" id="{3708B453-DDCE-42C1-9AB9-A8D5DDCA46AD}"/>
                </a:ext>
              </a:extLst>
            </p:cNvPr>
            <p:cNvSpPr/>
            <p:nvPr/>
          </p:nvSpPr>
          <p:spPr>
            <a:xfrm>
              <a:off x="52379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BF00"/>
            </a:solidFill>
          </p:spPr>
          <p:txBody>
            <a:bodyPr wrap="square" lIns="0" tIns="0" rIns="0" bIns="0" rtlCol="0"/>
            <a:lstStyle/>
            <a:p>
              <a:endParaRPr sz="1154" dirty="0"/>
            </a:p>
          </p:txBody>
        </p:sp>
        <p:sp>
          <p:nvSpPr>
            <p:cNvPr id="23" name="object 2">
              <a:extLst>
                <a:ext uri="{FF2B5EF4-FFF2-40B4-BE49-F238E27FC236}">
                  <a16:creationId xmlns:a16="http://schemas.microsoft.com/office/drawing/2014/main" id="{7D360C87-DA57-4F00-96B5-35199AD11657}"/>
                </a:ext>
              </a:extLst>
            </p:cNvPr>
            <p:cNvSpPr/>
            <p:nvPr/>
          </p:nvSpPr>
          <p:spPr>
            <a:xfrm>
              <a:off x="108005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A100"/>
            </a:solidFill>
          </p:spPr>
          <p:txBody>
            <a:bodyPr wrap="square" lIns="0" tIns="0" rIns="0" bIns="0" rtlCol="0"/>
            <a:lstStyle/>
            <a:p>
              <a:endParaRPr sz="1154" dirty="0"/>
            </a:p>
          </p:txBody>
        </p:sp>
      </p:grpSp>
      <p:sp>
        <p:nvSpPr>
          <p:cNvPr id="19" name="object 19"/>
          <p:cNvSpPr/>
          <p:nvPr/>
        </p:nvSpPr>
        <p:spPr>
          <a:xfrm flipV="1">
            <a:off x="1198632" y="1617209"/>
            <a:ext cx="4935805" cy="175929"/>
          </a:xfrm>
          <a:custGeom>
            <a:avLst/>
            <a:gdLst/>
            <a:ahLst/>
            <a:cxnLst/>
            <a:rect l="l" t="t" r="r" b="b"/>
            <a:pathLst>
              <a:path w="4686300">
                <a:moveTo>
                  <a:pt x="0" y="0"/>
                </a:moveTo>
                <a:lnTo>
                  <a:pt x="4686300" y="0"/>
                </a:lnTo>
              </a:path>
            </a:pathLst>
          </a:custGeom>
          <a:ln w="8466">
            <a:solidFill>
              <a:srgbClr val="002E8E"/>
            </a:solidFill>
          </a:ln>
        </p:spPr>
        <p:txBody>
          <a:bodyPr wrap="square" lIns="0" tIns="0" rIns="0" bIns="0" rtlCol="0"/>
          <a:lstStyle/>
          <a:p>
            <a:pPr algn="ctr"/>
            <a:endParaRPr sz="1154" dirty="0"/>
          </a:p>
        </p:txBody>
      </p:sp>
      <p:sp>
        <p:nvSpPr>
          <p:cNvPr id="10" name="Rectangle 9">
            <a:extLst>
              <a:ext uri="{FF2B5EF4-FFF2-40B4-BE49-F238E27FC236}">
                <a16:creationId xmlns:a16="http://schemas.microsoft.com/office/drawing/2014/main" id="{0566BFC9-0871-42F0-9EED-E2429E411E39}"/>
              </a:ext>
            </a:extLst>
          </p:cNvPr>
          <p:cNvSpPr/>
          <p:nvPr/>
        </p:nvSpPr>
        <p:spPr>
          <a:xfrm>
            <a:off x="1079743" y="869808"/>
            <a:ext cx="3082190" cy="923330"/>
          </a:xfrm>
          <a:prstGeom prst="rect">
            <a:avLst/>
          </a:prstGeom>
          <a:noFill/>
        </p:spPr>
        <p:txBody>
          <a:bodyPr wrap="none" lIns="91440" tIns="45720" rIns="91440" bIns="45720">
            <a:spAutoFit/>
          </a:bodyPr>
          <a:lstStyle/>
          <a:p>
            <a:pPr algn="ctr"/>
            <a:r>
              <a:rPr lang="en-US" sz="5400" b="1" dirty="0">
                <a:ln w="13462">
                  <a:solidFill>
                    <a:srgbClr val="0070C0"/>
                  </a:solidFill>
                  <a:prstDash val="solid"/>
                </a:ln>
                <a:solidFill>
                  <a:schemeClr val="tx1">
                    <a:lumMod val="85000"/>
                    <a:lumOff val="15000"/>
                  </a:schemeClr>
                </a:solidFill>
                <a:effectLst>
                  <a:outerShdw dist="38100" dir="2700000" algn="bl" rotWithShape="0">
                    <a:schemeClr val="accent5"/>
                  </a:outerShdw>
                </a:effectLst>
              </a:rPr>
              <a:t>Resources</a:t>
            </a:r>
            <a:endParaRPr lang="en-US" sz="5400" b="1" cap="none" spc="0" dirty="0">
              <a:ln w="13462">
                <a:solidFill>
                  <a:srgbClr val="0070C0"/>
                </a:solidFill>
                <a:prstDash val="solid"/>
              </a:ln>
              <a:solidFill>
                <a:schemeClr val="tx1">
                  <a:lumMod val="85000"/>
                  <a:lumOff val="15000"/>
                </a:schemeClr>
              </a:solidFill>
              <a:effectLst>
                <a:outerShdw dist="38100" dir="2700000" algn="bl" rotWithShape="0">
                  <a:schemeClr val="accent5"/>
                </a:outerShdw>
              </a:effectLst>
            </a:endParaRPr>
          </a:p>
        </p:txBody>
      </p:sp>
      <p:sp>
        <p:nvSpPr>
          <p:cNvPr id="6" name="Rectangle 5"/>
          <p:cNvSpPr/>
          <p:nvPr/>
        </p:nvSpPr>
        <p:spPr>
          <a:xfrm>
            <a:off x="1290776" y="2148378"/>
            <a:ext cx="3105145" cy="646331"/>
          </a:xfrm>
          <a:prstGeom prst="rect">
            <a:avLst/>
          </a:prstGeom>
        </p:spPr>
        <p:txBody>
          <a:bodyPr wrap="none">
            <a:spAutoFit/>
          </a:bodyPr>
          <a:lstStyle/>
          <a:p>
            <a:r>
              <a:rPr lang="en-US" dirty="0">
                <a:hlinkClick r:id="rId3"/>
              </a:rPr>
              <a:t>https://www.nike.com/nrc-app</a:t>
            </a:r>
            <a:endParaRPr lang="en-US" dirty="0"/>
          </a:p>
          <a:p>
            <a:endParaRPr lang="en-US" dirty="0"/>
          </a:p>
        </p:txBody>
      </p:sp>
      <p:sp>
        <p:nvSpPr>
          <p:cNvPr id="8" name="Rectangle 7"/>
          <p:cNvSpPr/>
          <p:nvPr/>
        </p:nvSpPr>
        <p:spPr>
          <a:xfrm>
            <a:off x="1209727" y="2711113"/>
            <a:ext cx="3267241" cy="646331"/>
          </a:xfrm>
          <a:prstGeom prst="rect">
            <a:avLst/>
          </a:prstGeom>
        </p:spPr>
        <p:txBody>
          <a:bodyPr wrap="none">
            <a:spAutoFit/>
          </a:bodyPr>
          <a:lstStyle/>
          <a:p>
            <a:r>
              <a:rPr lang="en-US" dirty="0">
                <a:hlinkClick r:id="rId4"/>
              </a:rPr>
              <a:t>https://www.rcboe.org/westside</a:t>
            </a:r>
            <a:endParaRPr lang="en-US" dirty="0"/>
          </a:p>
          <a:p>
            <a:endParaRPr lang="en-US" dirty="0"/>
          </a:p>
        </p:txBody>
      </p:sp>
      <p:sp>
        <p:nvSpPr>
          <p:cNvPr id="4" name="TextBox 3">
            <a:extLst>
              <a:ext uri="{FF2B5EF4-FFF2-40B4-BE49-F238E27FC236}">
                <a16:creationId xmlns:a16="http://schemas.microsoft.com/office/drawing/2014/main" id="{DE5E7CDF-7AB2-4AD8-B09F-9B48E83CB9ED}"/>
              </a:ext>
            </a:extLst>
          </p:cNvPr>
          <p:cNvSpPr txBox="1"/>
          <p:nvPr/>
        </p:nvSpPr>
        <p:spPr>
          <a:xfrm>
            <a:off x="1526959" y="3826276"/>
            <a:ext cx="2950009" cy="369332"/>
          </a:xfrm>
          <a:prstGeom prst="rect">
            <a:avLst/>
          </a:prstGeom>
          <a:noFill/>
        </p:spPr>
        <p:txBody>
          <a:bodyPr wrap="square" rtlCol="0">
            <a:spAutoFit/>
          </a:bodyPr>
          <a:lstStyle/>
          <a:p>
            <a:r>
              <a:rPr lang="en-US" dirty="0" err="1"/>
              <a:t>nearpod</a:t>
            </a:r>
            <a:endParaRPr lang="en-US" dirty="0"/>
          </a:p>
        </p:txBody>
      </p:sp>
    </p:spTree>
    <p:extLst>
      <p:ext uri="{BB962C8B-B14F-4D97-AF65-F5344CB8AC3E}">
        <p14:creationId xmlns:p14="http://schemas.microsoft.com/office/powerpoint/2010/main" val="18204155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27568</TotalTime>
  <Words>941</Words>
  <Application>Microsoft Office PowerPoint</Application>
  <PresentationFormat>Widescreen</PresentationFormat>
  <Paragraphs>140</Paragraphs>
  <Slides>8</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Thiyagarajan, Srinivasan</dc:creator>
  <cp:lastModifiedBy>Thomas, Dartayvia</cp:lastModifiedBy>
  <cp:revision>69</cp:revision>
  <dcterms:created xsi:type="dcterms:W3CDTF">2022-07-27T15:29:14Z</dcterms:created>
  <dcterms:modified xsi:type="dcterms:W3CDTF">2023-01-23T14:15:24Z</dcterms:modified>
</cp:coreProperties>
</file>